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9" r:id="rId1"/>
  </p:sldMasterIdLst>
  <p:notesMasterIdLst>
    <p:notesMasterId r:id="rId113"/>
  </p:notesMasterIdLst>
  <p:sldIdLst>
    <p:sldId id="256" r:id="rId2"/>
    <p:sldId id="257" r:id="rId3"/>
    <p:sldId id="258" r:id="rId4"/>
    <p:sldId id="259" r:id="rId5"/>
    <p:sldId id="321" r:id="rId6"/>
    <p:sldId id="260" r:id="rId7"/>
    <p:sldId id="261" r:id="rId8"/>
    <p:sldId id="262" r:id="rId9"/>
    <p:sldId id="263" r:id="rId10"/>
    <p:sldId id="272" r:id="rId11"/>
    <p:sldId id="273" r:id="rId12"/>
    <p:sldId id="271" r:id="rId13"/>
    <p:sldId id="275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55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5" r:id="rId37"/>
    <p:sldId id="316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356" r:id="rId56"/>
    <p:sldId id="265" r:id="rId57"/>
    <p:sldId id="318" r:id="rId58"/>
    <p:sldId id="319" r:id="rId59"/>
    <p:sldId id="267" r:id="rId60"/>
    <p:sldId id="357" r:id="rId61"/>
    <p:sldId id="358" r:id="rId62"/>
    <p:sldId id="354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269" r:id="rId77"/>
    <p:sldId id="360" r:id="rId78"/>
    <p:sldId id="361" r:id="rId79"/>
    <p:sldId id="362" r:id="rId80"/>
    <p:sldId id="363" r:id="rId81"/>
    <p:sldId id="364" r:id="rId82"/>
    <p:sldId id="365" r:id="rId83"/>
    <p:sldId id="366" r:id="rId84"/>
    <p:sldId id="367" r:id="rId85"/>
    <p:sldId id="368" r:id="rId86"/>
    <p:sldId id="369" r:id="rId87"/>
    <p:sldId id="370" r:id="rId88"/>
    <p:sldId id="371" r:id="rId89"/>
    <p:sldId id="372" r:id="rId90"/>
    <p:sldId id="373" r:id="rId91"/>
    <p:sldId id="374" r:id="rId92"/>
    <p:sldId id="375" r:id="rId93"/>
    <p:sldId id="376" r:id="rId94"/>
    <p:sldId id="377" r:id="rId95"/>
    <p:sldId id="337" r:id="rId96"/>
    <p:sldId id="338" r:id="rId97"/>
    <p:sldId id="339" r:id="rId98"/>
    <p:sldId id="340" r:id="rId99"/>
    <p:sldId id="341" r:id="rId100"/>
    <p:sldId id="342" r:id="rId101"/>
    <p:sldId id="343" r:id="rId102"/>
    <p:sldId id="344" r:id="rId103"/>
    <p:sldId id="345" r:id="rId104"/>
    <p:sldId id="346" r:id="rId105"/>
    <p:sldId id="347" r:id="rId106"/>
    <p:sldId id="348" r:id="rId107"/>
    <p:sldId id="349" r:id="rId108"/>
    <p:sldId id="350" r:id="rId109"/>
    <p:sldId id="351" r:id="rId110"/>
    <p:sldId id="352" r:id="rId111"/>
    <p:sldId id="353" r:id="rId1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9EA"/>
    <a:srgbClr val="282828"/>
    <a:srgbClr val="251A78"/>
    <a:srgbClr val="4892FE"/>
    <a:srgbClr val="E1EDFF"/>
    <a:srgbClr val="0255D2"/>
    <a:srgbClr val="82B4FE"/>
    <a:srgbClr val="F6F5FD"/>
    <a:srgbClr val="DDD9F7"/>
    <a:srgbClr val="9F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4" autoAdjust="0"/>
    <p:restoredTop sz="82771" autoAdjust="0"/>
  </p:normalViewPr>
  <p:slideViewPr>
    <p:cSldViewPr snapToObjects="1">
      <p:cViewPr varScale="1">
        <p:scale>
          <a:sx n="95" d="100"/>
          <a:sy n="95" d="100"/>
        </p:scale>
        <p:origin x="1320" y="90"/>
      </p:cViewPr>
      <p:guideLst>
        <p:guide orient="horz" pos="2159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2D813-7BCD-4B54-8F80-53F5032A82C6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4D44C-A260-4B68-A8BD-813FE92FE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82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4D44C-A260-4B68-A8BD-813FE92FE44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286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4D44C-A260-4B68-A8BD-813FE92FE4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777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4D44C-A260-4B68-A8BD-813FE92FE4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842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4D44C-A260-4B68-A8BD-813FE92FE4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710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4D44C-A260-4B68-A8BD-813FE92FE44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601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4D44C-A260-4B68-A8BD-813FE92FE44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981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4D44C-A260-4B68-A8BD-813FE92FE44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924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4D44C-A260-4B68-A8BD-813FE92FE44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85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C7B1B-DCFC-4C46-AAD8-1E696A93FE50}" type="slidenum">
              <a:rPr kumimoji="1" lang="ko-Kore-KR" altLang="en-US" smtClean="0"/>
              <a:t>83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411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 smtClean="0"/>
              <a:pPr lvl="0">
                <a:defRPr lang="ko-KR" altLang="en-US"/>
              </a:pPr>
              <a:t>2022-07-29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448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2022-07-29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0443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2022-07-29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50316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 smtClean="0"/>
              <a:pPr lvl="0">
                <a:defRPr lang="ko-KR" altLang="en-US"/>
              </a:pPr>
              <a:t>2022-07-29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544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2022-07-29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843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2022-07-29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1468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2022-07-29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0770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2022-07-29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884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2022-07-29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935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2022-07-29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30164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2022-07-29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66479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2022-07-29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355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620611"/>
            <a:ext cx="10363198" cy="2979840"/>
          </a:xfrm>
        </p:spPr>
        <p:txBody>
          <a:bodyPr>
            <a:normAutofit/>
          </a:bodyPr>
          <a:lstStyle/>
          <a:p>
            <a:pPr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코로나도 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끝나가니</a:t>
            </a:r>
            <a:r>
              <a: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  <a:br>
              <a: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차타고</a:t>
            </a:r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어디 여행이나 </a:t>
            </a:r>
            <a:r>
              <a: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ko-KR" altLang="en-US" dirty="0" err="1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가볼</a:t>
            </a:r>
            <a:r>
              <a:rPr lang="ko-KR" altLang="en-US" dirty="0" err="1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카</a:t>
            </a:r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?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4653170"/>
            <a:ext cx="12192000" cy="2204830"/>
          </a:xfrm>
          <a:solidFill>
            <a:schemeClr val="bg1"/>
          </a:solidFill>
        </p:spPr>
        <p:txBody>
          <a:bodyPr anchor="ctr"/>
          <a:lstStyle/>
          <a:p>
            <a:pPr>
              <a:defRPr lang="ko-KR" altLang="en-US"/>
            </a:pPr>
            <a:r>
              <a:rPr lang="ko-KR" altLang="en-US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3조 강동우, </a:t>
            </a:r>
            <a:r>
              <a:rPr lang="ko-KR" altLang="en-US" dirty="0" err="1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엄윤정</a:t>
            </a:r>
            <a:r>
              <a:rPr lang="ko-KR" altLang="en-US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이상혁, </a:t>
            </a:r>
            <a:r>
              <a:rPr lang="ko-KR" altLang="en-US" dirty="0" err="1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정다은</a:t>
            </a:r>
            <a:endParaRPr lang="ko-KR" altLang="en-US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480" y="5589300"/>
            <a:ext cx="2520350" cy="1163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0" y="2085476"/>
            <a:ext cx="11953660" cy="3551168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151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IV.</a:t>
            </a:r>
            <a:r>
              <a:rPr lang="ko-KR" altLang="en-US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 err="1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요건정의서</a:t>
            </a:r>
            <a:endParaRPr lang="ko-KR" altLang="en-US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9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653104-B0A8-0078-1C4E-35C7F1121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53" t="3939" r="34722" b="65303"/>
          <a:stretch/>
        </p:blipFill>
        <p:spPr>
          <a:xfrm>
            <a:off x="1993718" y="1268700"/>
            <a:ext cx="8391600" cy="5375707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 err="1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후기게시판</a:t>
            </a:r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7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883868-B5A1-6034-EF8C-51E02803F6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85" t="36515" r="35229" b="32424"/>
          <a:stretch/>
        </p:blipFill>
        <p:spPr>
          <a:xfrm>
            <a:off x="1817074" y="1268701"/>
            <a:ext cx="8395200" cy="529731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 err="1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후기게시판</a:t>
            </a:r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8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653104-B0A8-0078-1C4E-35C7F1121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31" t="3333" r="5745" b="65757"/>
          <a:stretch/>
        </p:blipFill>
        <p:spPr>
          <a:xfrm>
            <a:off x="1794490" y="1196690"/>
            <a:ext cx="8395200" cy="5364145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공지사항게시판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</a:t>
            </a:r>
            <a:r>
              <a:rPr kumimoji="1" lang="en-US" altLang="ko-KR" sz="2800" u="sng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883868-B5A1-6034-EF8C-51E02803F6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31" t="36515" r="5649" b="32576"/>
          <a:stretch/>
        </p:blipFill>
        <p:spPr>
          <a:xfrm>
            <a:off x="1804882" y="1196690"/>
            <a:ext cx="8395200" cy="5400750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공지사항게시판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3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653104-B0A8-0078-1C4E-35C7F1121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4" t="69394" r="64457"/>
          <a:stretch/>
        </p:blipFill>
        <p:spPr>
          <a:xfrm>
            <a:off x="1846445" y="1268700"/>
            <a:ext cx="8395200" cy="5203785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자동차 리스트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7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883868-B5A1-6034-EF8C-51E02803F6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83" t="69848" r="34913"/>
          <a:stretch/>
        </p:blipFill>
        <p:spPr>
          <a:xfrm>
            <a:off x="1839191" y="1196689"/>
            <a:ext cx="8395200" cy="5265403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자동차 리스트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8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C41DDC4-EAFE-865A-402E-A012A4A7B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07" t="2727" r="31219" b="36345"/>
          <a:stretch/>
        </p:blipFill>
        <p:spPr>
          <a:xfrm>
            <a:off x="2726522" y="1196690"/>
            <a:ext cx="6738955" cy="5589300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 err="1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예약정보</a:t>
            </a:r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3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C41DDC4-EAFE-865A-402E-A012A4A7B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07" t="64394" r="31219"/>
          <a:stretch/>
        </p:blipFill>
        <p:spPr>
          <a:xfrm>
            <a:off x="1681843" y="1268700"/>
            <a:ext cx="8828314" cy="540729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 err="1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예약정보</a:t>
            </a:r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0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E76CFE-9130-4B87-08F5-8C017707E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1" t="50000" r="48003" b="2917"/>
          <a:stretch/>
        </p:blipFill>
        <p:spPr>
          <a:xfrm>
            <a:off x="1692515" y="1196689"/>
            <a:ext cx="8632800" cy="5328741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관광지역정보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2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E76CFE-9130-4B87-08F5-8C017707E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29" t="50000" b="2500"/>
          <a:stretch/>
        </p:blipFill>
        <p:spPr>
          <a:xfrm>
            <a:off x="1757828" y="1268700"/>
            <a:ext cx="8632800" cy="540075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관광지역정보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1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8" y="1846116"/>
            <a:ext cx="11985999" cy="4029887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151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IV.</a:t>
            </a:r>
            <a:r>
              <a:rPr lang="ko-KR" altLang="en-US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 err="1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요건정의서</a:t>
            </a:r>
            <a:endParaRPr lang="ko-KR" altLang="en-US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7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E76CFE-9130-4B87-08F5-8C017707E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0" t="6350" r="48134" b="53650"/>
          <a:stretch/>
        </p:blipFill>
        <p:spPr>
          <a:xfrm>
            <a:off x="1583657" y="1412720"/>
            <a:ext cx="8632800" cy="482467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쿠폰 이벤트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9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E76CFE-9130-4B87-08F5-8C017707E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50" t="6666" b="53751"/>
          <a:stretch/>
        </p:blipFill>
        <p:spPr>
          <a:xfrm>
            <a:off x="1426909" y="1436678"/>
            <a:ext cx="9338181" cy="5016742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포인트 이벤트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3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1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IV.</a:t>
            </a:r>
            <a:r>
              <a:rPr lang="ko-KR" altLang="en-US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 err="1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요건정의서</a:t>
            </a:r>
            <a:endParaRPr lang="ko-KR" altLang="en-US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0" y="2204830"/>
            <a:ext cx="11875590" cy="325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3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8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738255" y="5735782"/>
            <a:ext cx="1354974" cy="4738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20867" y="578802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48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095999" y="5261463"/>
            <a:ext cx="1097281" cy="3905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15741" y="5313425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회원 탈퇴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872"/>
            <a:ext cx="12202437" cy="686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4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1124680"/>
            <a:ext cx="5940825" cy="5733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24679"/>
          </a:xfrm>
          <a:solidFill>
            <a:schemeClr val="bg1"/>
          </a:solidFill>
        </p:spPr>
        <p:txBody>
          <a:bodyPr/>
          <a:lstStyle/>
          <a:p>
            <a:pPr>
              <a:defRPr lang="ko-KR" altLang="en-US"/>
            </a:pPr>
            <a:r>
              <a:rPr lang="ko-KR" altLang="en-US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목차</a:t>
            </a:r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200" y="1124680"/>
            <a:ext cx="6600070" cy="5733320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pPr marL="571500" indent="-571500">
              <a:buFont typeface="+mj-lt"/>
              <a:buAutoNum type="romanUcPeriod"/>
              <a:defRPr lang="ko-KR" altLang="en-US"/>
            </a:pPr>
            <a:endParaRPr lang="en-US" altLang="ko-KR" dirty="0" smtClean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571500" indent="-571500">
              <a:buFont typeface="+mj-lt"/>
              <a:buAutoNum type="romanUcPeriod"/>
              <a:defRPr lang="ko-KR" altLang="en-US"/>
            </a:pPr>
            <a:r>
              <a:rPr lang="ko-KR" altLang="en-US" dirty="0" err="1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팀원소개</a:t>
            </a:r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571500" indent="-571500">
              <a:buFont typeface="+mj-lt"/>
              <a:buAutoNum type="romanUcPeriod"/>
              <a:defRPr lang="ko-KR" altLang="en-US"/>
            </a:pPr>
            <a:endParaRPr lang="en-US" altLang="ko-KR" dirty="0" smtClean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571500" indent="-571500">
              <a:buFont typeface="+mj-lt"/>
              <a:buAutoNum type="romanUcPeriod"/>
              <a:defRPr lang="ko-KR" altLang="en-US"/>
            </a:pPr>
            <a:r>
              <a:rPr lang="ko-KR" altLang="en-US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기획의도</a:t>
            </a:r>
            <a:r>
              <a:rPr lang="en-US" altLang="ko-KR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벤치마킹 사이트</a:t>
            </a:r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571500" indent="-571500">
              <a:buFont typeface="+mj-lt"/>
              <a:buAutoNum type="romanUcPeriod"/>
              <a:defRPr lang="ko-KR" altLang="en-US"/>
            </a:pPr>
            <a:endParaRPr lang="en-US" altLang="ko-KR" dirty="0" smtClean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571500" indent="-571500">
              <a:buFont typeface="+mj-lt"/>
              <a:buAutoNum type="romanUcPeriod"/>
              <a:defRPr lang="ko-KR" altLang="en-US"/>
            </a:pPr>
            <a:r>
              <a:rPr lang="ko-KR" altLang="en-US" dirty="0" err="1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적용기술과</a:t>
            </a:r>
            <a:r>
              <a:rPr lang="ko-KR" altLang="en-US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API</a:t>
            </a:r>
          </a:p>
          <a:p>
            <a:pPr marL="571500" indent="-571500">
              <a:buFont typeface="+mj-lt"/>
              <a:buAutoNum type="romanUcPeriod"/>
              <a:defRPr lang="ko-KR" altLang="en-US"/>
            </a:pPr>
            <a:endParaRPr lang="en-US" altLang="ko-KR" dirty="0" smtClean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571500" indent="-571500">
              <a:buFont typeface="+mj-lt"/>
              <a:buAutoNum type="romanUcPeriod"/>
              <a:defRPr lang="ko-KR" altLang="en-US"/>
            </a:pPr>
            <a:r>
              <a:rPr lang="ko-KR" altLang="en-US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요구사항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정의</a:t>
            </a:r>
          </a:p>
          <a:p>
            <a:pPr marL="571500" indent="-571500">
              <a:buFont typeface="+mj-lt"/>
              <a:buAutoNum type="romanUcPeriod"/>
              <a:defRPr lang="ko-KR" altLang="en-US"/>
            </a:pPr>
            <a:endParaRPr lang="en-US" altLang="ko-KR" dirty="0" smtClean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571500" indent="-571500">
              <a:buFont typeface="+mj-lt"/>
              <a:buAutoNum type="romanUcPeriod"/>
              <a:defRPr lang="ko-KR" altLang="en-US"/>
            </a:pPr>
            <a:r>
              <a:rPr lang="ko-KR" altLang="en-US" dirty="0" err="1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화면설계</a:t>
            </a:r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571500" indent="-571500">
              <a:buFont typeface="+mj-lt"/>
              <a:buAutoNum type="romanUcPeriod"/>
              <a:defRPr lang="ko-KR" altLang="en-US"/>
            </a:pPr>
            <a:endParaRPr lang="en-US" altLang="ko-KR" dirty="0" smtClean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571500" indent="-571500">
              <a:buFont typeface="+mj-lt"/>
              <a:buAutoNum type="romanUcPeriod"/>
              <a:defRPr lang="ko-KR" altLang="en-US"/>
            </a:pPr>
            <a:r>
              <a:rPr lang="en-US" altLang="ko-KR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DB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설계</a:t>
            </a:r>
          </a:p>
          <a:p>
            <a:pPr marL="571500" indent="-571500">
              <a:buFont typeface="+mj-lt"/>
              <a:buAutoNum type="romanUcPeriod"/>
              <a:defRPr lang="ko-KR" altLang="en-US"/>
            </a:pPr>
            <a:endParaRPr lang="en-US" altLang="ko-KR" dirty="0" smtClean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571500" indent="-571500">
              <a:buFont typeface="+mj-lt"/>
              <a:buAutoNum type="romanUcPeriod"/>
              <a:defRPr lang="ko-KR" altLang="en-US"/>
            </a:pPr>
            <a:r>
              <a:rPr lang="ko-KR" altLang="en-US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시스템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설계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712780" y="700610"/>
            <a:ext cx="216030" cy="61573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119170" y="1268700"/>
            <a:ext cx="6912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15600" y="272774"/>
            <a:ext cx="2304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쿠폰조회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90951" y="2720152"/>
            <a:ext cx="115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쿠폰이름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0" y="2706936"/>
            <a:ext cx="115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내용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11530" y="1935954"/>
            <a:ext cx="230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쿠폰조회</a:t>
            </a:r>
            <a:endParaRPr lang="ko-KR" altLang="en-US" sz="3200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90951" y="3168246"/>
            <a:ext cx="115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OO</a:t>
            </a:r>
            <a:r>
              <a:rPr lang="ko-KR" altLang="en-US" sz="1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쿠폰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47910" y="3168246"/>
            <a:ext cx="2448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여름 이벤트 쿠폰</a:t>
            </a:r>
            <a:r>
              <a:rPr lang="en-US" altLang="ko-KR" sz="1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(5% </a:t>
            </a:r>
            <a:r>
              <a:rPr lang="ko-KR" altLang="en-US" sz="1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할인</a:t>
            </a:r>
            <a:r>
              <a:rPr lang="en-US" altLang="ko-KR" sz="1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4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9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4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0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0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5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4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1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I.</a:t>
            </a:r>
            <a:r>
              <a:rPr lang="ko-KR" altLang="en-US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팀원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소개 및 담당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247540" y="1442830"/>
            <a:ext cx="2808390" cy="5040700"/>
            <a:chOff x="247540" y="1442830"/>
            <a:chExt cx="2808390" cy="5040700"/>
          </a:xfrm>
        </p:grpSpPr>
        <p:sp>
          <p:nvSpPr>
            <p:cNvPr id="2" name="TextBox 1"/>
            <p:cNvSpPr txBox="1"/>
            <p:nvPr/>
          </p:nvSpPr>
          <p:spPr>
            <a:xfrm>
              <a:off x="335200" y="4797190"/>
              <a:ext cx="26330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강동우</a:t>
              </a:r>
              <a:endPara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>
                <a:defRPr lang="ko-KR" altLang="en-US"/>
              </a:pPr>
              <a:endPara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DB</a:t>
              </a:r>
              <a:r>
                <a:rPr lang="ko-KR" altLang="en-US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설계,지역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관광 정보, 이벤트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7540" y="1442830"/>
              <a:ext cx="2808390" cy="504070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199950" y="1442830"/>
            <a:ext cx="2808390" cy="5040700"/>
            <a:chOff x="3376779" y="1442830"/>
            <a:chExt cx="2808390" cy="5040700"/>
          </a:xfrm>
        </p:grpSpPr>
        <p:sp>
          <p:nvSpPr>
            <p:cNvPr id="6" name="TextBox 5"/>
            <p:cNvSpPr txBox="1"/>
            <p:nvPr/>
          </p:nvSpPr>
          <p:spPr>
            <a:xfrm>
              <a:off x="3464439" y="4797189"/>
              <a:ext cx="26330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dirty="0" err="1" smtClean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엄윤정</a:t>
              </a:r>
              <a:endPara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>
                <a:defRPr lang="ko-KR" altLang="en-US"/>
              </a:pPr>
              <a:endParaRPr lang="en-US" altLang="ko-KR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예약 ,</a:t>
              </a:r>
              <a:r>
                <a:rPr lang="ko-KR" altLang="en-US" dirty="0" err="1" smtClean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결제모듈</a:t>
              </a:r>
              <a:r>
                <a:rPr lang="en-US" altLang="ko-KR" dirty="0" smtClean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dirty="0" smtClean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디자인</a:t>
              </a:r>
              <a:endPara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376779" y="1442830"/>
              <a:ext cx="2808390" cy="504070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152360" y="1442830"/>
            <a:ext cx="2808390" cy="5040700"/>
            <a:chOff x="6368390" y="1442830"/>
            <a:chExt cx="2808390" cy="5040700"/>
          </a:xfrm>
        </p:grpSpPr>
        <p:sp>
          <p:nvSpPr>
            <p:cNvPr id="5" name="TextBox 4"/>
            <p:cNvSpPr txBox="1"/>
            <p:nvPr/>
          </p:nvSpPr>
          <p:spPr>
            <a:xfrm>
              <a:off x="6456050" y="4797190"/>
              <a:ext cx="26330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이상혁</a:t>
              </a:r>
              <a:endPara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>
                <a:defRPr lang="ko-KR" altLang="en-US"/>
              </a:pPr>
              <a:endParaRPr lang="en-US" altLang="ko-KR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공지사항, </a:t>
              </a:r>
              <a:r>
                <a:rPr lang="en-US" altLang="ko-KR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QnA</a:t>
              </a:r>
              <a:r>
                <a:rPr lang="en-US" altLang="ko-KR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후기 게시판 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368390" y="1442830"/>
              <a:ext cx="2808390" cy="504070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104770" y="1442830"/>
            <a:ext cx="2808390" cy="5040700"/>
            <a:chOff x="9104770" y="1442830"/>
            <a:chExt cx="2808390" cy="5040700"/>
          </a:xfrm>
        </p:grpSpPr>
        <p:sp>
          <p:nvSpPr>
            <p:cNvPr id="7" name="TextBox 6"/>
            <p:cNvSpPr txBox="1"/>
            <p:nvPr/>
          </p:nvSpPr>
          <p:spPr>
            <a:xfrm>
              <a:off x="9192430" y="4797189"/>
              <a:ext cx="26330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dirty="0" err="1" smtClean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정다은</a:t>
              </a:r>
              <a:endPara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>
                <a:defRPr lang="ko-KR" altLang="en-US"/>
              </a:pPr>
              <a:endParaRPr lang="en-US" altLang="ko-KR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로그인, 소셜 로그인, 회원가입, 회원정보 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104770" y="1442830"/>
              <a:ext cx="2808390" cy="504070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9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9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5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0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2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6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7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7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2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8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2022년 코로나가 끝나가고 그와 동시에 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거리 두기 </a:t>
            </a:r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및 마스크의무화가 해제되었습니다. 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몇 년 동안 </a:t>
            </a:r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나들이는 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물론 </a:t>
            </a:r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밖에 나오는 것 조차 꺼려하던 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시민들은 </a:t>
            </a:r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마침내 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해방되어 그에 대한 보상심리로 국내외를 막론한 여행객들의 이동이 증가하고 있습니다</a:t>
            </a:r>
            <a:r>
              <a: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>
              <a:lnSpc>
                <a:spcPct val="120000"/>
              </a:lnSpc>
              <a:defRPr lang="ko-KR" altLang="en-US"/>
            </a:pPr>
            <a:endParaRPr lang="en-US" altLang="ko-KR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indent="0">
              <a:lnSpc>
                <a:spcPct val="120000"/>
              </a:lnSpc>
              <a:buNone/>
              <a:defRPr lang="ko-KR" altLang="en-US"/>
            </a:pP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하지만 아직은 대중교통을 이용하기에는 꺼림직한 부분이 있고 가고 싶은 곳으로 이동하는 노선을 자세히는 모르기에 가족단위로 이동할 수 있고 원하는 곳 어디든 운전해 갈 수 있는 </a:t>
            </a:r>
            <a:r>
              <a:rPr lang="ko-KR" altLang="en-US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랜터카에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대한 수요가 증가하고 있습니다</a:t>
            </a:r>
            <a:r>
              <a: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indent="0">
              <a:lnSpc>
                <a:spcPct val="120000"/>
              </a:lnSpc>
              <a:buNone/>
              <a:defRPr lang="ko-KR" altLang="en-US"/>
            </a:pPr>
            <a:endParaRPr lang="ko-KR" altLang="en-US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indent="0">
              <a:lnSpc>
                <a:spcPct val="120000"/>
              </a:lnSpc>
              <a:buNone/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때에 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늘어나는 </a:t>
            </a:r>
            <a:r>
              <a:rPr lang="ko-KR" altLang="en-US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랜터카의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수요에 맞추어 </a:t>
            </a:r>
            <a:r>
              <a:rPr lang="ko-KR" altLang="en-US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랜터카를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대여해 주는</a:t>
            </a:r>
            <a:r>
              <a: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그리고 </a:t>
            </a:r>
            <a:r>
              <a:rPr lang="ko-KR" altLang="en-US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랜터카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사업을 관리할 수 있는 사이트를 제작하기로 하였습니다</a:t>
            </a:r>
            <a:r>
              <a: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이를 통하여 더 안전하고 편안한 여행</a:t>
            </a:r>
            <a:r>
              <a: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안정적으로 수요를 감당할 수 있는 효율적인 시스템을 목표로 제작하게 되었습니다</a:t>
            </a:r>
            <a:r>
              <a: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51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II.</a:t>
            </a:r>
            <a:r>
              <a:rPr lang="ko-KR" altLang="en-US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기획의도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3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7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1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8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9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072" y="6987"/>
            <a:ext cx="12566072" cy="693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7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760" y="0"/>
            <a:ext cx="12557760" cy="696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6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073" y="0"/>
            <a:ext cx="12566073" cy="697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2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760" y="0"/>
            <a:ext cx="12557760" cy="695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4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760" y="-27480"/>
            <a:ext cx="12557760" cy="695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5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 lang="ko-KR" altLang="en-US"/>
            </a:pPr>
            <a:r>
              <a:rPr lang="ko-KR" altLang="en-US" sz="1600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해피랜트카</a:t>
            </a:r>
            <a:r>
              <a:rPr lang="ko-KR" altLang="en-US" sz="16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endParaRPr lang="en-US" altLang="ko-KR" sz="1600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indent="0">
              <a:buNone/>
              <a:defRPr lang="ko-KR" altLang="en-US"/>
            </a:pPr>
            <a:r>
              <a:rPr lang="en-US" altLang="ko-KR" sz="16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https</a:t>
            </a:r>
            <a:r>
              <a:rPr lang="en-US" altLang="ko-KR" sz="16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://www.happyrent.co.kr/</a:t>
            </a:r>
            <a:endParaRPr lang="en-US" altLang="ko-KR" sz="1600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indent="0">
              <a:buNone/>
              <a:defRPr lang="ko-KR" altLang="en-US"/>
            </a:pPr>
            <a:endParaRPr lang="en-US" altLang="ko-KR" sz="16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indent="0">
              <a:buNone/>
              <a:defRPr lang="ko-KR" altLang="en-US"/>
            </a:pPr>
            <a:r>
              <a:rPr lang="ko-KR" altLang="en-US" sz="1600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롯데렌터카</a:t>
            </a:r>
            <a:r>
              <a:rPr lang="ko-KR" altLang="en-US" sz="16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endParaRPr lang="en-US" altLang="ko-KR" sz="1600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indent="0">
              <a:buNone/>
              <a:defRPr lang="ko-KR" altLang="en-US"/>
            </a:pPr>
            <a:r>
              <a:rPr lang="en-US" altLang="ko-KR" sz="16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https</a:t>
            </a:r>
            <a:r>
              <a:rPr lang="en-US" altLang="ko-KR" sz="16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://www.lotterentacar.net/hp/kor/main/index.do</a:t>
            </a:r>
            <a:endParaRPr lang="ko-KR" altLang="en-US" sz="16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00" y="3897951"/>
            <a:ext cx="4940633" cy="22790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68" y="2808350"/>
            <a:ext cx="4350592" cy="3368613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51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II.</a:t>
            </a:r>
            <a:r>
              <a:rPr lang="ko-KR" altLang="en-US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 err="1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밴치마킹</a:t>
            </a:r>
            <a:r>
              <a:rPr lang="ko-KR" altLang="en-US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사이트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4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6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9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9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0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AEBF8B-3A69-46EF-A367-936B6CC19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719" y="0"/>
            <a:ext cx="12192000" cy="6858000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27478" y="3397624"/>
            <a:ext cx="10972798" cy="5620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en-US" altLang="ko-KR" sz="6600" dirty="0" smtClean="0">
                <a:solidFill>
                  <a:srgbClr val="F6F5FD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VI.</a:t>
            </a:r>
          </a:p>
          <a:p>
            <a:pPr>
              <a:defRPr lang="ko-KR" altLang="en-US"/>
            </a:pPr>
            <a:r>
              <a:rPr lang="en-US" altLang="ko-KR" sz="6600" dirty="0" smtClean="0">
                <a:solidFill>
                  <a:srgbClr val="F6F5FD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DB</a:t>
            </a:r>
            <a:r>
              <a:rPr lang="ko-KR" altLang="en-US" sz="6600" dirty="0" smtClean="0">
                <a:solidFill>
                  <a:srgbClr val="F6F5FD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설계</a:t>
            </a:r>
            <a:endParaRPr lang="ko-KR" altLang="en-US" sz="6600" dirty="0">
              <a:solidFill>
                <a:srgbClr val="F6F5FD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6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2" name="직선 연결선 891"/>
          <p:cNvCxnSpPr/>
          <p:nvPr/>
        </p:nvCxnSpPr>
        <p:spPr>
          <a:xfrm>
            <a:off x="667965" y="723435"/>
            <a:ext cx="1050036" cy="3347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직선 연결선 893"/>
          <p:cNvCxnSpPr/>
          <p:nvPr/>
        </p:nvCxnSpPr>
        <p:spPr>
          <a:xfrm flipV="1">
            <a:off x="694459" y="983399"/>
            <a:ext cx="1149930" cy="294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6" name="직선 연결선 895"/>
          <p:cNvCxnSpPr/>
          <p:nvPr/>
        </p:nvCxnSpPr>
        <p:spPr>
          <a:xfrm flipV="1">
            <a:off x="822749" y="2261650"/>
            <a:ext cx="499145" cy="4725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8" name="직선 연결선 897"/>
          <p:cNvCxnSpPr>
            <a:stCxn id="858" idx="0"/>
          </p:cNvCxnSpPr>
          <p:nvPr/>
        </p:nvCxnSpPr>
        <p:spPr>
          <a:xfrm flipV="1">
            <a:off x="1307310" y="2227251"/>
            <a:ext cx="191447" cy="4785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직선 연결선 899"/>
          <p:cNvCxnSpPr>
            <a:stCxn id="861" idx="0"/>
          </p:cNvCxnSpPr>
          <p:nvPr/>
        </p:nvCxnSpPr>
        <p:spPr>
          <a:xfrm flipH="1" flipV="1">
            <a:off x="1677798" y="2290869"/>
            <a:ext cx="91717" cy="3979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2" name="직선 연결선 901"/>
          <p:cNvCxnSpPr/>
          <p:nvPr/>
        </p:nvCxnSpPr>
        <p:spPr>
          <a:xfrm flipH="1" flipV="1">
            <a:off x="1762761" y="2217361"/>
            <a:ext cx="566509" cy="5719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4" name="직선 연결선 903"/>
          <p:cNvCxnSpPr/>
          <p:nvPr/>
        </p:nvCxnSpPr>
        <p:spPr>
          <a:xfrm flipV="1">
            <a:off x="529837" y="3469241"/>
            <a:ext cx="934917" cy="4202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6" name="직선 연결선 905"/>
          <p:cNvCxnSpPr/>
          <p:nvPr/>
        </p:nvCxnSpPr>
        <p:spPr>
          <a:xfrm flipV="1">
            <a:off x="842189" y="3366383"/>
            <a:ext cx="622565" cy="9226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8" name="직선 연결선 907"/>
          <p:cNvCxnSpPr/>
          <p:nvPr/>
        </p:nvCxnSpPr>
        <p:spPr>
          <a:xfrm flipV="1">
            <a:off x="1317526" y="3530298"/>
            <a:ext cx="227121" cy="9538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직선 연결선 909"/>
          <p:cNvCxnSpPr/>
          <p:nvPr/>
        </p:nvCxnSpPr>
        <p:spPr>
          <a:xfrm flipH="1" flipV="1">
            <a:off x="1600207" y="3498147"/>
            <a:ext cx="192208" cy="9938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직선 연결선 911"/>
          <p:cNvCxnSpPr/>
          <p:nvPr/>
        </p:nvCxnSpPr>
        <p:spPr>
          <a:xfrm flipH="1" flipV="1">
            <a:off x="1588586" y="3527320"/>
            <a:ext cx="729668" cy="6387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직선 연결선 914"/>
          <p:cNvCxnSpPr/>
          <p:nvPr/>
        </p:nvCxnSpPr>
        <p:spPr>
          <a:xfrm flipH="1" flipV="1">
            <a:off x="1612028" y="3471132"/>
            <a:ext cx="951521" cy="30620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직선 연결선 916"/>
          <p:cNvCxnSpPr/>
          <p:nvPr/>
        </p:nvCxnSpPr>
        <p:spPr>
          <a:xfrm flipH="1" flipV="1">
            <a:off x="2029584" y="5484873"/>
            <a:ext cx="535393" cy="6585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직선 연결선 918"/>
          <p:cNvCxnSpPr/>
          <p:nvPr/>
        </p:nvCxnSpPr>
        <p:spPr>
          <a:xfrm flipH="1" flipV="1">
            <a:off x="2048025" y="5484873"/>
            <a:ext cx="218070" cy="11418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직선 연결선 920"/>
          <p:cNvCxnSpPr/>
          <p:nvPr/>
        </p:nvCxnSpPr>
        <p:spPr>
          <a:xfrm flipV="1">
            <a:off x="1932445" y="5460546"/>
            <a:ext cx="81110" cy="6896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직선 연결선 922"/>
          <p:cNvCxnSpPr/>
          <p:nvPr/>
        </p:nvCxnSpPr>
        <p:spPr>
          <a:xfrm flipV="1">
            <a:off x="1424128" y="5444804"/>
            <a:ext cx="512019" cy="11010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직선 연결선 924"/>
          <p:cNvCxnSpPr/>
          <p:nvPr/>
        </p:nvCxnSpPr>
        <p:spPr>
          <a:xfrm flipV="1">
            <a:off x="1302002" y="5452043"/>
            <a:ext cx="723161" cy="6343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직선 연결선 926"/>
          <p:cNvCxnSpPr/>
          <p:nvPr/>
        </p:nvCxnSpPr>
        <p:spPr>
          <a:xfrm flipV="1">
            <a:off x="976065" y="5460546"/>
            <a:ext cx="960082" cy="1421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직선 연결선 928"/>
          <p:cNvCxnSpPr/>
          <p:nvPr/>
        </p:nvCxnSpPr>
        <p:spPr>
          <a:xfrm>
            <a:off x="932211" y="5031253"/>
            <a:ext cx="1097373" cy="4447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직선 연결선 930"/>
          <p:cNvCxnSpPr/>
          <p:nvPr/>
        </p:nvCxnSpPr>
        <p:spPr>
          <a:xfrm>
            <a:off x="387602" y="5305128"/>
            <a:ext cx="1660423" cy="1639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직선 연결선 932"/>
          <p:cNvCxnSpPr/>
          <p:nvPr/>
        </p:nvCxnSpPr>
        <p:spPr>
          <a:xfrm flipV="1">
            <a:off x="764288" y="5440214"/>
            <a:ext cx="1343685" cy="7091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직선 연결선 934"/>
          <p:cNvCxnSpPr>
            <a:endCxn id="611" idx="0"/>
          </p:cNvCxnSpPr>
          <p:nvPr/>
        </p:nvCxnSpPr>
        <p:spPr>
          <a:xfrm flipH="1" flipV="1">
            <a:off x="4153999" y="5326896"/>
            <a:ext cx="850642" cy="11878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직선 연결선 936"/>
          <p:cNvCxnSpPr>
            <a:stCxn id="617" idx="0"/>
          </p:cNvCxnSpPr>
          <p:nvPr/>
        </p:nvCxnSpPr>
        <p:spPr>
          <a:xfrm flipH="1" flipV="1">
            <a:off x="5712984" y="2997087"/>
            <a:ext cx="1634421" cy="22839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직선 연결선 938"/>
          <p:cNvCxnSpPr>
            <a:stCxn id="618" idx="1"/>
            <a:endCxn id="609" idx="3"/>
          </p:cNvCxnSpPr>
          <p:nvPr/>
        </p:nvCxnSpPr>
        <p:spPr>
          <a:xfrm flipH="1" flipV="1">
            <a:off x="6030808" y="2963264"/>
            <a:ext cx="3001785" cy="175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직선 연결선 941"/>
          <p:cNvCxnSpPr>
            <a:stCxn id="615" idx="2"/>
            <a:endCxn id="609" idx="0"/>
          </p:cNvCxnSpPr>
          <p:nvPr/>
        </p:nvCxnSpPr>
        <p:spPr>
          <a:xfrm>
            <a:off x="5598748" y="1248391"/>
            <a:ext cx="0" cy="15273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직선 연결선 944"/>
          <p:cNvCxnSpPr>
            <a:stCxn id="615" idx="1"/>
            <a:endCxn id="616" idx="3"/>
          </p:cNvCxnSpPr>
          <p:nvPr/>
        </p:nvCxnSpPr>
        <p:spPr>
          <a:xfrm flipH="1">
            <a:off x="2272428" y="1060819"/>
            <a:ext cx="28942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직선 연결선 947"/>
          <p:cNvCxnSpPr>
            <a:stCxn id="618" idx="2"/>
            <a:endCxn id="619" idx="0"/>
          </p:cNvCxnSpPr>
          <p:nvPr/>
        </p:nvCxnSpPr>
        <p:spPr>
          <a:xfrm>
            <a:off x="9464653" y="3168357"/>
            <a:ext cx="0" cy="21094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직선 연결선 953"/>
          <p:cNvCxnSpPr>
            <a:stCxn id="617" idx="3"/>
            <a:endCxn id="619" idx="1"/>
          </p:cNvCxnSpPr>
          <p:nvPr/>
        </p:nvCxnSpPr>
        <p:spPr>
          <a:xfrm>
            <a:off x="7765231" y="5465396"/>
            <a:ext cx="12673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직선 연결선 955"/>
          <p:cNvCxnSpPr>
            <a:stCxn id="618" idx="0"/>
            <a:endCxn id="620" idx="2"/>
          </p:cNvCxnSpPr>
          <p:nvPr/>
        </p:nvCxnSpPr>
        <p:spPr>
          <a:xfrm flipV="1">
            <a:off x="9464653" y="1199146"/>
            <a:ext cx="0" cy="15940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직선 연결선 956"/>
          <p:cNvCxnSpPr>
            <a:endCxn id="615" idx="3"/>
          </p:cNvCxnSpPr>
          <p:nvPr/>
        </p:nvCxnSpPr>
        <p:spPr>
          <a:xfrm flipH="1">
            <a:off x="6030808" y="1058220"/>
            <a:ext cx="759310" cy="25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직선 연결선 959"/>
          <p:cNvCxnSpPr/>
          <p:nvPr/>
        </p:nvCxnSpPr>
        <p:spPr>
          <a:xfrm flipH="1" flipV="1">
            <a:off x="3600151" y="2663824"/>
            <a:ext cx="1713321" cy="3022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직선 연결선 961"/>
          <p:cNvCxnSpPr/>
          <p:nvPr/>
        </p:nvCxnSpPr>
        <p:spPr>
          <a:xfrm flipH="1" flipV="1">
            <a:off x="3954663" y="2172554"/>
            <a:ext cx="1670137" cy="7816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직선 연결선 963"/>
          <p:cNvCxnSpPr/>
          <p:nvPr/>
        </p:nvCxnSpPr>
        <p:spPr>
          <a:xfrm flipH="1" flipV="1">
            <a:off x="4465347" y="1889700"/>
            <a:ext cx="1178248" cy="1073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직선 연결선 965"/>
          <p:cNvCxnSpPr/>
          <p:nvPr/>
        </p:nvCxnSpPr>
        <p:spPr>
          <a:xfrm flipH="1">
            <a:off x="4060145" y="3024085"/>
            <a:ext cx="1583450" cy="11780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직선 연결선 967"/>
          <p:cNvCxnSpPr/>
          <p:nvPr/>
        </p:nvCxnSpPr>
        <p:spPr>
          <a:xfrm flipH="1">
            <a:off x="3875412" y="2943754"/>
            <a:ext cx="1818777" cy="9153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직선 연결선 969"/>
          <p:cNvCxnSpPr/>
          <p:nvPr/>
        </p:nvCxnSpPr>
        <p:spPr>
          <a:xfrm flipH="1">
            <a:off x="3664767" y="2936588"/>
            <a:ext cx="2012992" cy="3596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직선 연결선 971"/>
          <p:cNvCxnSpPr>
            <a:endCxn id="611" idx="0"/>
          </p:cNvCxnSpPr>
          <p:nvPr/>
        </p:nvCxnSpPr>
        <p:spPr>
          <a:xfrm flipH="1" flipV="1">
            <a:off x="4153999" y="5326896"/>
            <a:ext cx="389585" cy="9065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직선 연결선 973"/>
          <p:cNvCxnSpPr/>
          <p:nvPr/>
        </p:nvCxnSpPr>
        <p:spPr>
          <a:xfrm flipH="1" flipV="1">
            <a:off x="4199144" y="5603895"/>
            <a:ext cx="81522" cy="9994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직선 연결선 975"/>
          <p:cNvCxnSpPr>
            <a:endCxn id="611" idx="2"/>
          </p:cNvCxnSpPr>
          <p:nvPr/>
        </p:nvCxnSpPr>
        <p:spPr>
          <a:xfrm flipV="1">
            <a:off x="3937843" y="5588506"/>
            <a:ext cx="216156" cy="6729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직선 연결선 977"/>
          <p:cNvCxnSpPr/>
          <p:nvPr/>
        </p:nvCxnSpPr>
        <p:spPr>
          <a:xfrm flipV="1">
            <a:off x="3498273" y="5567605"/>
            <a:ext cx="579371" cy="9543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직선 연결선 979"/>
          <p:cNvCxnSpPr/>
          <p:nvPr/>
        </p:nvCxnSpPr>
        <p:spPr>
          <a:xfrm flipV="1">
            <a:off x="3418479" y="5469068"/>
            <a:ext cx="703490" cy="5689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직선 연결선 981"/>
          <p:cNvCxnSpPr/>
          <p:nvPr/>
        </p:nvCxnSpPr>
        <p:spPr>
          <a:xfrm flipV="1">
            <a:off x="5486890" y="5468617"/>
            <a:ext cx="500081" cy="5871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직선 연결선 983"/>
          <p:cNvCxnSpPr/>
          <p:nvPr/>
        </p:nvCxnSpPr>
        <p:spPr>
          <a:xfrm flipH="1" flipV="1">
            <a:off x="5969834" y="5431001"/>
            <a:ext cx="17944" cy="8529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연결선 985"/>
          <p:cNvCxnSpPr/>
          <p:nvPr/>
        </p:nvCxnSpPr>
        <p:spPr>
          <a:xfrm flipH="1" flipV="1">
            <a:off x="5993949" y="5475994"/>
            <a:ext cx="518653" cy="5675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직선 연결선 987"/>
          <p:cNvCxnSpPr/>
          <p:nvPr/>
        </p:nvCxnSpPr>
        <p:spPr>
          <a:xfrm flipH="1" flipV="1">
            <a:off x="7334762" y="5289463"/>
            <a:ext cx="17944" cy="8529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직선 연결선 988"/>
          <p:cNvCxnSpPr/>
          <p:nvPr/>
        </p:nvCxnSpPr>
        <p:spPr>
          <a:xfrm flipH="1" flipV="1">
            <a:off x="9459118" y="5460546"/>
            <a:ext cx="188809" cy="10867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직선 연결선 990"/>
          <p:cNvCxnSpPr/>
          <p:nvPr/>
        </p:nvCxnSpPr>
        <p:spPr>
          <a:xfrm flipV="1">
            <a:off x="9147106" y="5484873"/>
            <a:ext cx="338723" cy="7547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직선 연결선 992"/>
          <p:cNvCxnSpPr/>
          <p:nvPr/>
        </p:nvCxnSpPr>
        <p:spPr>
          <a:xfrm flipH="1" flipV="1">
            <a:off x="9521602" y="5497676"/>
            <a:ext cx="513270" cy="6540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직선 연결선 994"/>
          <p:cNvCxnSpPr/>
          <p:nvPr/>
        </p:nvCxnSpPr>
        <p:spPr>
          <a:xfrm flipH="1" flipV="1">
            <a:off x="9580743" y="5460546"/>
            <a:ext cx="1164395" cy="7190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직선 연결선 996"/>
          <p:cNvCxnSpPr/>
          <p:nvPr/>
        </p:nvCxnSpPr>
        <p:spPr>
          <a:xfrm flipH="1" flipV="1">
            <a:off x="9521602" y="5460546"/>
            <a:ext cx="1126102" cy="1213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직선 연결선 998"/>
          <p:cNvCxnSpPr/>
          <p:nvPr/>
        </p:nvCxnSpPr>
        <p:spPr>
          <a:xfrm flipH="1" flipV="1">
            <a:off x="9580743" y="3018399"/>
            <a:ext cx="1191316" cy="7963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직선 연결선 1000"/>
          <p:cNvCxnSpPr/>
          <p:nvPr/>
        </p:nvCxnSpPr>
        <p:spPr>
          <a:xfrm flipH="1" flipV="1">
            <a:off x="9527953" y="2997087"/>
            <a:ext cx="1492191" cy="13630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직선 연결선 1003"/>
          <p:cNvCxnSpPr/>
          <p:nvPr/>
        </p:nvCxnSpPr>
        <p:spPr>
          <a:xfrm flipH="1" flipV="1">
            <a:off x="9739697" y="3024085"/>
            <a:ext cx="1546562" cy="6848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직선 연결선 1005"/>
          <p:cNvCxnSpPr/>
          <p:nvPr/>
        </p:nvCxnSpPr>
        <p:spPr>
          <a:xfrm flipH="1" flipV="1">
            <a:off x="9623608" y="2989123"/>
            <a:ext cx="1407895" cy="2896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연결선 1007"/>
          <p:cNvCxnSpPr/>
          <p:nvPr/>
        </p:nvCxnSpPr>
        <p:spPr>
          <a:xfrm flipH="1">
            <a:off x="9730903" y="3015916"/>
            <a:ext cx="1703290" cy="4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직선 연결선 1009"/>
          <p:cNvCxnSpPr/>
          <p:nvPr/>
        </p:nvCxnSpPr>
        <p:spPr>
          <a:xfrm flipH="1">
            <a:off x="9485829" y="2786191"/>
            <a:ext cx="1367605" cy="2495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직선 연결선 1011"/>
          <p:cNvCxnSpPr/>
          <p:nvPr/>
        </p:nvCxnSpPr>
        <p:spPr>
          <a:xfrm flipH="1">
            <a:off x="9730903" y="2391619"/>
            <a:ext cx="1517336" cy="5891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직선 연결선 1013"/>
          <p:cNvCxnSpPr/>
          <p:nvPr/>
        </p:nvCxnSpPr>
        <p:spPr>
          <a:xfrm flipH="1">
            <a:off x="9676837" y="2225106"/>
            <a:ext cx="1208309" cy="7005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직선 연결선 1015"/>
          <p:cNvCxnSpPr/>
          <p:nvPr/>
        </p:nvCxnSpPr>
        <p:spPr>
          <a:xfrm flipH="1">
            <a:off x="9623608" y="1803754"/>
            <a:ext cx="1417398" cy="11135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직선 연결선 1017"/>
          <p:cNvCxnSpPr/>
          <p:nvPr/>
        </p:nvCxnSpPr>
        <p:spPr>
          <a:xfrm flipH="1">
            <a:off x="9553522" y="598079"/>
            <a:ext cx="1235531" cy="4312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직선 연결선 1019"/>
          <p:cNvCxnSpPr/>
          <p:nvPr/>
        </p:nvCxnSpPr>
        <p:spPr>
          <a:xfrm flipH="1" flipV="1">
            <a:off x="9494977" y="1064717"/>
            <a:ext cx="1205488" cy="1392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3871"/>
            <a:ext cx="12186667" cy="562002"/>
          </a:xfrm>
        </p:spPr>
        <p:txBody>
          <a:bodyPr>
            <a:normAutofit fontScale="90000"/>
          </a:bodyPr>
          <a:lstStyle/>
          <a:p>
            <a:pPr>
              <a:defRPr lang="ko-KR" altLang="en-US"/>
            </a:pPr>
            <a:r>
              <a:rPr lang="en-US" altLang="ko-KR" dirty="0" smtClean="0">
                <a:solidFill>
                  <a:srgbClr val="251A78"/>
                </a:solidFill>
              </a:rPr>
              <a:t>VI. </a:t>
            </a:r>
            <a:r>
              <a:rPr lang="ko-KR" altLang="en-US" dirty="0" smtClean="0">
                <a:solidFill>
                  <a:srgbClr val="251A78"/>
                </a:solidFill>
              </a:rPr>
              <a:t>개념적 설계 </a:t>
            </a:r>
            <a:r>
              <a:rPr lang="en-US" altLang="ko-KR" dirty="0" smtClean="0">
                <a:solidFill>
                  <a:srgbClr val="251A78"/>
                </a:solidFill>
              </a:rPr>
              <a:t>(E-R </a:t>
            </a:r>
            <a:r>
              <a:rPr lang="ko-KR" altLang="en-US" dirty="0" smtClean="0">
                <a:solidFill>
                  <a:srgbClr val="251A78"/>
                </a:solidFill>
              </a:rPr>
              <a:t>다이어그램</a:t>
            </a:r>
            <a:r>
              <a:rPr lang="en-US" altLang="ko-KR" dirty="0" smtClean="0">
                <a:solidFill>
                  <a:srgbClr val="251A78"/>
                </a:solidFill>
              </a:rPr>
              <a:t>)</a:t>
            </a:r>
            <a:endParaRPr lang="ko-KR" altLang="en-US" dirty="0">
              <a:solidFill>
                <a:srgbClr val="251A78"/>
              </a:solidFill>
            </a:endParaRPr>
          </a:p>
        </p:txBody>
      </p:sp>
      <p:cxnSp>
        <p:nvCxnSpPr>
          <p:cNvPr id="887" name="직선 연결선 886"/>
          <p:cNvCxnSpPr>
            <a:stCxn id="609" idx="2"/>
          </p:cNvCxnSpPr>
          <p:nvPr/>
        </p:nvCxnSpPr>
        <p:spPr>
          <a:xfrm flipH="1">
            <a:off x="4118120" y="3150836"/>
            <a:ext cx="1480628" cy="2318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직선 연결선 883"/>
          <p:cNvCxnSpPr>
            <a:stCxn id="614" idx="1"/>
            <a:endCxn id="613" idx="3"/>
          </p:cNvCxnSpPr>
          <p:nvPr/>
        </p:nvCxnSpPr>
        <p:spPr>
          <a:xfrm flipH="1">
            <a:off x="2476512" y="5465396"/>
            <a:ext cx="31004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4" name="타원 603"/>
          <p:cNvSpPr/>
          <p:nvPr/>
        </p:nvSpPr>
        <p:spPr>
          <a:xfrm>
            <a:off x="3773756" y="2010227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605" name="TextBox 604"/>
          <p:cNvSpPr txBox="1"/>
          <p:nvPr/>
        </p:nvSpPr>
        <p:spPr>
          <a:xfrm>
            <a:off x="3719057" y="2032396"/>
            <a:ext cx="492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패스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워드</a:t>
            </a:r>
            <a:endParaRPr lang="ko-KR" altLang="en-US" sz="800" b="1" dirty="0"/>
          </a:p>
        </p:txBody>
      </p:sp>
      <p:sp>
        <p:nvSpPr>
          <p:cNvPr id="609" name="직사각형 608"/>
          <p:cNvSpPr/>
          <p:nvPr/>
        </p:nvSpPr>
        <p:spPr>
          <a:xfrm>
            <a:off x="5166688" y="2775691"/>
            <a:ext cx="864120" cy="375145"/>
          </a:xfrm>
          <a:prstGeom prst="rect">
            <a:avLst/>
          </a:prstGeom>
          <a:solidFill>
            <a:srgbClr val="251A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사용자</a:t>
            </a:r>
            <a:endParaRPr lang="ko-KR" altLang="en-US" sz="1200" b="1" dirty="0"/>
          </a:p>
        </p:txBody>
      </p:sp>
      <p:sp>
        <p:nvSpPr>
          <p:cNvPr id="610" name="다이아몬드 609"/>
          <p:cNvSpPr/>
          <p:nvPr/>
        </p:nvSpPr>
        <p:spPr>
          <a:xfrm>
            <a:off x="3829954" y="5141350"/>
            <a:ext cx="648090" cy="648090"/>
          </a:xfrm>
          <a:prstGeom prst="diamond">
            <a:avLst/>
          </a:prstGeom>
          <a:solidFill>
            <a:srgbClr val="D1CCF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11" name="TextBox 610"/>
          <p:cNvSpPr txBox="1"/>
          <p:nvPr/>
        </p:nvSpPr>
        <p:spPr>
          <a:xfrm>
            <a:off x="3829954" y="5326896"/>
            <a:ext cx="64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예약</a:t>
            </a:r>
            <a:endParaRPr lang="ko-KR" altLang="en-US" sz="1100" b="1" dirty="0"/>
          </a:p>
        </p:txBody>
      </p:sp>
      <p:sp>
        <p:nvSpPr>
          <p:cNvPr id="613" name="직사각형 612"/>
          <p:cNvSpPr/>
          <p:nvPr/>
        </p:nvSpPr>
        <p:spPr>
          <a:xfrm>
            <a:off x="1612392" y="5277823"/>
            <a:ext cx="864120" cy="375145"/>
          </a:xfrm>
          <a:prstGeom prst="rect">
            <a:avLst/>
          </a:prstGeom>
          <a:solidFill>
            <a:srgbClr val="251A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차량</a:t>
            </a:r>
            <a:endParaRPr lang="ko-KR" altLang="en-US" sz="1200" b="1" dirty="0"/>
          </a:p>
        </p:txBody>
      </p:sp>
      <p:sp>
        <p:nvSpPr>
          <p:cNvPr id="614" name="직사각형 613"/>
          <p:cNvSpPr/>
          <p:nvPr/>
        </p:nvSpPr>
        <p:spPr>
          <a:xfrm>
            <a:off x="5576973" y="5277823"/>
            <a:ext cx="864120" cy="375145"/>
          </a:xfrm>
          <a:prstGeom prst="rect">
            <a:avLst/>
          </a:prstGeom>
          <a:solidFill>
            <a:srgbClr val="251A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포인트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이벤트</a:t>
            </a:r>
            <a:endParaRPr lang="ko-KR" altLang="en-US" sz="1200" b="1" dirty="0"/>
          </a:p>
        </p:txBody>
      </p:sp>
      <p:sp>
        <p:nvSpPr>
          <p:cNvPr id="615" name="직사각형 614"/>
          <p:cNvSpPr/>
          <p:nvPr/>
        </p:nvSpPr>
        <p:spPr>
          <a:xfrm>
            <a:off x="5166688" y="873246"/>
            <a:ext cx="864120" cy="375145"/>
          </a:xfrm>
          <a:prstGeom prst="rect">
            <a:avLst/>
          </a:prstGeom>
          <a:solidFill>
            <a:srgbClr val="251A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사용자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err="1" smtClean="0"/>
              <a:t>권한모음</a:t>
            </a:r>
            <a:endParaRPr lang="ko-KR" altLang="en-US" sz="1200" b="1" dirty="0"/>
          </a:p>
        </p:txBody>
      </p:sp>
      <p:sp>
        <p:nvSpPr>
          <p:cNvPr id="616" name="직사각형 615"/>
          <p:cNvSpPr/>
          <p:nvPr/>
        </p:nvSpPr>
        <p:spPr>
          <a:xfrm>
            <a:off x="1408308" y="873246"/>
            <a:ext cx="864120" cy="375145"/>
          </a:xfrm>
          <a:prstGeom prst="rect">
            <a:avLst/>
          </a:prstGeom>
          <a:solidFill>
            <a:srgbClr val="251A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/>
              <a:t>권한모음</a:t>
            </a:r>
            <a:endParaRPr lang="ko-KR" altLang="en-US" sz="1200" b="1" dirty="0"/>
          </a:p>
        </p:txBody>
      </p:sp>
      <p:sp>
        <p:nvSpPr>
          <p:cNvPr id="617" name="직사각형 616"/>
          <p:cNvSpPr/>
          <p:nvPr/>
        </p:nvSpPr>
        <p:spPr>
          <a:xfrm>
            <a:off x="6929578" y="5281044"/>
            <a:ext cx="835653" cy="368703"/>
          </a:xfrm>
          <a:prstGeom prst="rect">
            <a:avLst/>
          </a:prstGeom>
          <a:solidFill>
            <a:srgbClr val="251A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쿠폰</a:t>
            </a:r>
            <a:endParaRPr lang="ko-KR" altLang="en-US" sz="1200" b="1" dirty="0"/>
          </a:p>
        </p:txBody>
      </p:sp>
      <p:sp>
        <p:nvSpPr>
          <p:cNvPr id="618" name="직사각형 617"/>
          <p:cNvSpPr/>
          <p:nvPr/>
        </p:nvSpPr>
        <p:spPr>
          <a:xfrm>
            <a:off x="9032593" y="2793212"/>
            <a:ext cx="864120" cy="375145"/>
          </a:xfrm>
          <a:prstGeom prst="rect">
            <a:avLst/>
          </a:prstGeom>
          <a:solidFill>
            <a:srgbClr val="251A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게시판</a:t>
            </a:r>
            <a:endParaRPr lang="ko-KR" altLang="en-US" sz="1200" b="1" dirty="0"/>
          </a:p>
        </p:txBody>
      </p:sp>
      <p:sp>
        <p:nvSpPr>
          <p:cNvPr id="619" name="직사각형 618"/>
          <p:cNvSpPr/>
          <p:nvPr/>
        </p:nvSpPr>
        <p:spPr>
          <a:xfrm>
            <a:off x="9032593" y="5277823"/>
            <a:ext cx="864120" cy="375145"/>
          </a:xfrm>
          <a:prstGeom prst="rect">
            <a:avLst/>
          </a:prstGeom>
          <a:solidFill>
            <a:srgbClr val="251A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쿠폰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이벤트</a:t>
            </a:r>
            <a:endParaRPr lang="ko-KR" altLang="en-US" sz="1200" b="1" dirty="0"/>
          </a:p>
        </p:txBody>
      </p:sp>
      <p:sp>
        <p:nvSpPr>
          <p:cNvPr id="620" name="직사각형 619"/>
          <p:cNvSpPr/>
          <p:nvPr/>
        </p:nvSpPr>
        <p:spPr>
          <a:xfrm>
            <a:off x="9032593" y="824001"/>
            <a:ext cx="864120" cy="375145"/>
          </a:xfrm>
          <a:prstGeom prst="rect">
            <a:avLst/>
          </a:prstGeom>
          <a:solidFill>
            <a:srgbClr val="251A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게시판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분류</a:t>
            </a:r>
            <a:endParaRPr lang="ko-KR" altLang="en-US" sz="1200" b="1" dirty="0"/>
          </a:p>
        </p:txBody>
      </p:sp>
      <p:sp>
        <p:nvSpPr>
          <p:cNvPr id="621" name="직사각형 620"/>
          <p:cNvSpPr/>
          <p:nvPr/>
        </p:nvSpPr>
        <p:spPr>
          <a:xfrm>
            <a:off x="1119752" y="2027291"/>
            <a:ext cx="864120" cy="375145"/>
          </a:xfrm>
          <a:prstGeom prst="rect">
            <a:avLst/>
          </a:prstGeom>
          <a:solidFill>
            <a:srgbClr val="251A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/>
              <a:t>거래장부</a:t>
            </a:r>
            <a:endParaRPr lang="en-US" altLang="ko-KR" sz="1200" b="1" dirty="0" smtClean="0"/>
          </a:p>
        </p:txBody>
      </p:sp>
      <p:sp>
        <p:nvSpPr>
          <p:cNvPr id="622" name="직사각형 621"/>
          <p:cNvSpPr/>
          <p:nvPr/>
        </p:nvSpPr>
        <p:spPr>
          <a:xfrm>
            <a:off x="1100718" y="3342726"/>
            <a:ext cx="864120" cy="375145"/>
          </a:xfrm>
          <a:prstGeom prst="rect">
            <a:avLst/>
          </a:prstGeom>
          <a:solidFill>
            <a:srgbClr val="251A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지역정보</a:t>
            </a:r>
            <a:endParaRPr lang="ko-KR" altLang="en-US" sz="1200" b="1" dirty="0"/>
          </a:p>
        </p:txBody>
      </p:sp>
      <p:sp>
        <p:nvSpPr>
          <p:cNvPr id="624" name="다이아몬드 623"/>
          <p:cNvSpPr/>
          <p:nvPr/>
        </p:nvSpPr>
        <p:spPr>
          <a:xfrm>
            <a:off x="7133659" y="2639218"/>
            <a:ext cx="648090" cy="648090"/>
          </a:xfrm>
          <a:prstGeom prst="diamond">
            <a:avLst/>
          </a:prstGeom>
          <a:solidFill>
            <a:srgbClr val="D1CCF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25" name="TextBox 624"/>
          <p:cNvSpPr txBox="1"/>
          <p:nvPr/>
        </p:nvSpPr>
        <p:spPr>
          <a:xfrm>
            <a:off x="7133659" y="2824764"/>
            <a:ext cx="64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등록</a:t>
            </a:r>
            <a:endParaRPr lang="ko-KR" altLang="en-US" sz="1100" b="1" dirty="0"/>
          </a:p>
        </p:txBody>
      </p:sp>
      <p:sp>
        <p:nvSpPr>
          <p:cNvPr id="630" name="다이아몬드 629"/>
          <p:cNvSpPr/>
          <p:nvPr/>
        </p:nvSpPr>
        <p:spPr>
          <a:xfrm>
            <a:off x="5274703" y="1510697"/>
            <a:ext cx="648090" cy="648090"/>
          </a:xfrm>
          <a:prstGeom prst="diamond">
            <a:avLst/>
          </a:prstGeom>
          <a:solidFill>
            <a:srgbClr val="D1CCF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31" name="TextBox 630"/>
          <p:cNvSpPr txBox="1"/>
          <p:nvPr/>
        </p:nvSpPr>
        <p:spPr>
          <a:xfrm>
            <a:off x="5274703" y="1603910"/>
            <a:ext cx="648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권한</a:t>
            </a:r>
            <a:endParaRPr lang="en-US" altLang="ko-KR" sz="1100" b="1" dirty="0" smtClean="0"/>
          </a:p>
          <a:p>
            <a:pPr algn="ctr"/>
            <a:r>
              <a:rPr lang="ko-KR" altLang="en-US" sz="1100" b="1" dirty="0" smtClean="0"/>
              <a:t>요청</a:t>
            </a:r>
            <a:endParaRPr lang="ko-KR" altLang="en-US" sz="1100" b="1" dirty="0"/>
          </a:p>
        </p:txBody>
      </p:sp>
      <p:sp>
        <p:nvSpPr>
          <p:cNvPr id="633" name="다이아몬드 632"/>
          <p:cNvSpPr/>
          <p:nvPr/>
        </p:nvSpPr>
        <p:spPr>
          <a:xfrm>
            <a:off x="3136549" y="736773"/>
            <a:ext cx="648090" cy="648090"/>
          </a:xfrm>
          <a:prstGeom prst="diamond">
            <a:avLst/>
          </a:prstGeom>
          <a:solidFill>
            <a:srgbClr val="D1CCF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34" name="TextBox 633"/>
          <p:cNvSpPr txBox="1"/>
          <p:nvPr/>
        </p:nvSpPr>
        <p:spPr>
          <a:xfrm>
            <a:off x="3136549" y="829986"/>
            <a:ext cx="648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권한</a:t>
            </a:r>
            <a:endParaRPr lang="en-US" altLang="ko-KR" sz="1100" b="1" dirty="0" smtClean="0"/>
          </a:p>
          <a:p>
            <a:pPr algn="ctr"/>
            <a:r>
              <a:rPr lang="ko-KR" altLang="en-US" sz="1100" b="1" dirty="0" smtClean="0"/>
              <a:t>부여</a:t>
            </a:r>
            <a:endParaRPr lang="ko-KR" altLang="en-US" sz="1100" b="1" dirty="0"/>
          </a:p>
        </p:txBody>
      </p:sp>
      <p:sp>
        <p:nvSpPr>
          <p:cNvPr id="636" name="다이아몬드 635"/>
          <p:cNvSpPr/>
          <p:nvPr/>
        </p:nvSpPr>
        <p:spPr>
          <a:xfrm>
            <a:off x="9140608" y="1610966"/>
            <a:ext cx="648090" cy="648090"/>
          </a:xfrm>
          <a:prstGeom prst="diamond">
            <a:avLst/>
          </a:prstGeom>
          <a:solidFill>
            <a:srgbClr val="D1CCF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37" name="TextBox 636"/>
          <p:cNvSpPr txBox="1"/>
          <p:nvPr/>
        </p:nvSpPr>
        <p:spPr>
          <a:xfrm>
            <a:off x="9140608" y="1704179"/>
            <a:ext cx="648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코드</a:t>
            </a:r>
            <a:endParaRPr lang="en-US" altLang="ko-KR" sz="1100" b="1" dirty="0" smtClean="0"/>
          </a:p>
          <a:p>
            <a:pPr algn="ctr"/>
            <a:r>
              <a:rPr lang="ko-KR" altLang="en-US" sz="1100" b="1" dirty="0" smtClean="0"/>
              <a:t>부여</a:t>
            </a:r>
            <a:endParaRPr lang="ko-KR" altLang="en-US" sz="1100" b="1" dirty="0"/>
          </a:p>
        </p:txBody>
      </p:sp>
      <p:sp>
        <p:nvSpPr>
          <p:cNvPr id="639" name="다이아몬드 638"/>
          <p:cNvSpPr/>
          <p:nvPr/>
        </p:nvSpPr>
        <p:spPr>
          <a:xfrm>
            <a:off x="9140608" y="3822555"/>
            <a:ext cx="648090" cy="648090"/>
          </a:xfrm>
          <a:prstGeom prst="diamond">
            <a:avLst/>
          </a:prstGeom>
          <a:solidFill>
            <a:srgbClr val="D1CCF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40" name="TextBox 639"/>
          <p:cNvSpPr txBox="1"/>
          <p:nvPr/>
        </p:nvSpPr>
        <p:spPr>
          <a:xfrm>
            <a:off x="9140608" y="3915768"/>
            <a:ext cx="648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dirty="0"/>
              <a:t>쿠폰</a:t>
            </a:r>
            <a:endParaRPr kumimoji="1" lang="en-US" altLang="ko-KR" sz="1100" b="1" dirty="0"/>
          </a:p>
          <a:p>
            <a:pPr algn="ctr"/>
            <a:r>
              <a:rPr kumimoji="1" lang="ko-KR" altLang="en-US" sz="1100" b="1" dirty="0" smtClean="0"/>
              <a:t>이벤트</a:t>
            </a:r>
            <a:endParaRPr kumimoji="1" lang="ko-Kore-KR" altLang="en-US" sz="1100" b="1" dirty="0"/>
          </a:p>
        </p:txBody>
      </p:sp>
      <p:sp>
        <p:nvSpPr>
          <p:cNvPr id="642" name="다이아몬드 641"/>
          <p:cNvSpPr/>
          <p:nvPr/>
        </p:nvSpPr>
        <p:spPr>
          <a:xfrm>
            <a:off x="6231107" y="3816640"/>
            <a:ext cx="648090" cy="648090"/>
          </a:xfrm>
          <a:prstGeom prst="diamond">
            <a:avLst/>
          </a:prstGeom>
          <a:solidFill>
            <a:srgbClr val="D1CCF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43" name="TextBox 642"/>
          <p:cNvSpPr txBox="1"/>
          <p:nvPr/>
        </p:nvSpPr>
        <p:spPr>
          <a:xfrm>
            <a:off x="6231107" y="4002186"/>
            <a:ext cx="64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보유</a:t>
            </a:r>
            <a:endParaRPr lang="ko-KR" altLang="en-US" sz="1100" b="1" dirty="0"/>
          </a:p>
        </p:txBody>
      </p:sp>
      <p:sp>
        <p:nvSpPr>
          <p:cNvPr id="645" name="다이아몬드 644"/>
          <p:cNvSpPr/>
          <p:nvPr/>
        </p:nvSpPr>
        <p:spPr>
          <a:xfrm>
            <a:off x="8061903" y="5141350"/>
            <a:ext cx="648090" cy="648090"/>
          </a:xfrm>
          <a:prstGeom prst="diamond">
            <a:avLst/>
          </a:prstGeom>
          <a:solidFill>
            <a:srgbClr val="D1CCF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46" name="TextBox 645"/>
          <p:cNvSpPr txBox="1"/>
          <p:nvPr/>
        </p:nvSpPr>
        <p:spPr>
          <a:xfrm>
            <a:off x="8061903" y="5234563"/>
            <a:ext cx="648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dirty="0"/>
              <a:t>쿠폰</a:t>
            </a:r>
            <a:endParaRPr kumimoji="1" lang="en-US" altLang="ko-KR" sz="1100" b="1" dirty="0"/>
          </a:p>
          <a:p>
            <a:pPr algn="ctr"/>
            <a:r>
              <a:rPr kumimoji="1" lang="ko-KR" altLang="en-US" sz="1100" b="1" dirty="0" smtClean="0"/>
              <a:t>지급</a:t>
            </a:r>
            <a:endParaRPr kumimoji="1" lang="ko-Kore-KR" altLang="en-US" sz="1100" b="1" dirty="0"/>
          </a:p>
        </p:txBody>
      </p:sp>
      <p:sp>
        <p:nvSpPr>
          <p:cNvPr id="689" name="타원 688"/>
          <p:cNvSpPr/>
          <p:nvPr/>
        </p:nvSpPr>
        <p:spPr>
          <a:xfrm>
            <a:off x="3655332" y="3591812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690" name="TextBox 689"/>
          <p:cNvSpPr txBox="1"/>
          <p:nvPr/>
        </p:nvSpPr>
        <p:spPr>
          <a:xfrm>
            <a:off x="3600633" y="3689744"/>
            <a:ext cx="492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나이</a:t>
            </a:r>
            <a:endParaRPr lang="ko-KR" altLang="en-US" sz="800" b="1" dirty="0"/>
          </a:p>
        </p:txBody>
      </p:sp>
      <p:sp>
        <p:nvSpPr>
          <p:cNvPr id="692" name="타원 691"/>
          <p:cNvSpPr/>
          <p:nvPr/>
        </p:nvSpPr>
        <p:spPr>
          <a:xfrm>
            <a:off x="3460593" y="3073354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693" name="TextBox 692"/>
          <p:cNvSpPr txBox="1"/>
          <p:nvPr/>
        </p:nvSpPr>
        <p:spPr>
          <a:xfrm>
            <a:off x="3405894" y="3095522"/>
            <a:ext cx="49229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전화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번호</a:t>
            </a:r>
            <a:endParaRPr lang="ko-KR" altLang="en-US" sz="800" b="1" dirty="0"/>
          </a:p>
        </p:txBody>
      </p:sp>
      <p:sp>
        <p:nvSpPr>
          <p:cNvPr id="695" name="타원 694"/>
          <p:cNvSpPr/>
          <p:nvPr/>
        </p:nvSpPr>
        <p:spPr>
          <a:xfrm>
            <a:off x="3901479" y="4030474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696" name="TextBox 695"/>
          <p:cNvSpPr txBox="1"/>
          <p:nvPr/>
        </p:nvSpPr>
        <p:spPr>
          <a:xfrm>
            <a:off x="3846780" y="4128406"/>
            <a:ext cx="492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이메일</a:t>
            </a:r>
            <a:endParaRPr lang="ko-KR" altLang="en-US" sz="800" b="1" dirty="0"/>
          </a:p>
        </p:txBody>
      </p:sp>
      <p:sp>
        <p:nvSpPr>
          <p:cNvPr id="698" name="타원 697"/>
          <p:cNvSpPr/>
          <p:nvPr/>
        </p:nvSpPr>
        <p:spPr>
          <a:xfrm>
            <a:off x="4296302" y="1698585"/>
            <a:ext cx="382895" cy="382895"/>
          </a:xfrm>
          <a:prstGeom prst="ellipse">
            <a:avLst/>
          </a:prstGeom>
          <a:solidFill>
            <a:srgbClr val="FFFEC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699" name="TextBox 698"/>
          <p:cNvSpPr txBox="1"/>
          <p:nvPr/>
        </p:nvSpPr>
        <p:spPr>
          <a:xfrm>
            <a:off x="4241603" y="1796517"/>
            <a:ext cx="492294" cy="18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sp>
        <p:nvSpPr>
          <p:cNvPr id="701" name="타원 700"/>
          <p:cNvSpPr/>
          <p:nvPr/>
        </p:nvSpPr>
        <p:spPr>
          <a:xfrm>
            <a:off x="3498273" y="2491878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02" name="TextBox 701"/>
          <p:cNvSpPr txBox="1"/>
          <p:nvPr/>
        </p:nvSpPr>
        <p:spPr>
          <a:xfrm>
            <a:off x="3443574" y="2589810"/>
            <a:ext cx="492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이름</a:t>
            </a:r>
            <a:endParaRPr lang="ko-KR" altLang="en-US" sz="800" b="1" dirty="0"/>
          </a:p>
        </p:txBody>
      </p:sp>
      <p:sp>
        <p:nvSpPr>
          <p:cNvPr id="724" name="타원 723"/>
          <p:cNvSpPr/>
          <p:nvPr/>
        </p:nvSpPr>
        <p:spPr>
          <a:xfrm>
            <a:off x="3217256" y="5831976"/>
            <a:ext cx="382895" cy="382895"/>
          </a:xfrm>
          <a:prstGeom prst="ellipse">
            <a:avLst/>
          </a:prstGeom>
          <a:solidFill>
            <a:srgbClr val="FFFEC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25" name="TextBox 724"/>
          <p:cNvSpPr txBox="1"/>
          <p:nvPr/>
        </p:nvSpPr>
        <p:spPr>
          <a:xfrm>
            <a:off x="3162557" y="5854144"/>
            <a:ext cx="4922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예약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번호</a:t>
            </a:r>
            <a:endParaRPr lang="en-US" altLang="ko-KR" sz="800" b="1" dirty="0" smtClean="0"/>
          </a:p>
        </p:txBody>
      </p:sp>
      <p:sp>
        <p:nvSpPr>
          <p:cNvPr id="727" name="타원 726"/>
          <p:cNvSpPr/>
          <p:nvPr/>
        </p:nvSpPr>
        <p:spPr>
          <a:xfrm>
            <a:off x="3772398" y="6043565"/>
            <a:ext cx="382896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28" name="TextBox 727"/>
          <p:cNvSpPr txBox="1"/>
          <p:nvPr/>
        </p:nvSpPr>
        <p:spPr>
          <a:xfrm>
            <a:off x="3717698" y="6004179"/>
            <a:ext cx="492294" cy="461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 smtClean="0"/>
              <a:t>랜트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시작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시간</a:t>
            </a:r>
            <a:endParaRPr lang="en-US" altLang="ko-KR" sz="800" b="1" dirty="0" smtClean="0"/>
          </a:p>
        </p:txBody>
      </p:sp>
      <p:sp>
        <p:nvSpPr>
          <p:cNvPr id="733" name="타원 732"/>
          <p:cNvSpPr/>
          <p:nvPr/>
        </p:nvSpPr>
        <p:spPr>
          <a:xfrm>
            <a:off x="4804187" y="6338830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34" name="TextBox 733"/>
          <p:cNvSpPr txBox="1"/>
          <p:nvPr/>
        </p:nvSpPr>
        <p:spPr>
          <a:xfrm>
            <a:off x="4749488" y="6360998"/>
            <a:ext cx="492294" cy="338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하이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패스</a:t>
            </a:r>
            <a:endParaRPr lang="ko-KR" altLang="en-US" sz="800" b="1" dirty="0"/>
          </a:p>
        </p:txBody>
      </p:sp>
      <p:sp>
        <p:nvSpPr>
          <p:cNvPr id="736" name="타원 735"/>
          <p:cNvSpPr/>
          <p:nvPr/>
        </p:nvSpPr>
        <p:spPr>
          <a:xfrm>
            <a:off x="4077644" y="6385356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37" name="TextBox 736"/>
          <p:cNvSpPr txBox="1"/>
          <p:nvPr/>
        </p:nvSpPr>
        <p:spPr>
          <a:xfrm>
            <a:off x="4022945" y="6483288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 smtClean="0"/>
              <a:t>카시트</a:t>
            </a:r>
            <a:endParaRPr lang="ko-KR" altLang="en-US" sz="800" b="1" dirty="0"/>
          </a:p>
        </p:txBody>
      </p:sp>
      <p:sp>
        <p:nvSpPr>
          <p:cNvPr id="739" name="타원 738"/>
          <p:cNvSpPr/>
          <p:nvPr/>
        </p:nvSpPr>
        <p:spPr>
          <a:xfrm>
            <a:off x="3325270" y="6327394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40" name="TextBox 739"/>
          <p:cNvSpPr txBox="1"/>
          <p:nvPr/>
        </p:nvSpPr>
        <p:spPr>
          <a:xfrm>
            <a:off x="3270571" y="6425326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요금</a:t>
            </a:r>
            <a:endParaRPr lang="ko-KR" altLang="en-US" sz="800" b="1" dirty="0"/>
          </a:p>
        </p:txBody>
      </p:sp>
      <p:sp>
        <p:nvSpPr>
          <p:cNvPr id="742" name="타원 741"/>
          <p:cNvSpPr/>
          <p:nvPr/>
        </p:nvSpPr>
        <p:spPr>
          <a:xfrm>
            <a:off x="4331333" y="6061007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43" name="TextBox 742"/>
          <p:cNvSpPr txBox="1"/>
          <p:nvPr/>
        </p:nvSpPr>
        <p:spPr>
          <a:xfrm>
            <a:off x="4276634" y="6021622"/>
            <a:ext cx="492294" cy="461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 smtClean="0"/>
              <a:t>랜트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종료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시간</a:t>
            </a:r>
            <a:endParaRPr lang="en-US" altLang="ko-KR" sz="800" b="1" dirty="0" smtClean="0"/>
          </a:p>
        </p:txBody>
      </p:sp>
      <p:sp>
        <p:nvSpPr>
          <p:cNvPr id="745" name="타원 744"/>
          <p:cNvSpPr/>
          <p:nvPr/>
        </p:nvSpPr>
        <p:spPr>
          <a:xfrm>
            <a:off x="809425" y="4872488"/>
            <a:ext cx="382895" cy="382895"/>
          </a:xfrm>
          <a:prstGeom prst="ellipse">
            <a:avLst/>
          </a:prstGeom>
          <a:solidFill>
            <a:srgbClr val="FFFEC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46" name="TextBox 745"/>
          <p:cNvSpPr txBox="1"/>
          <p:nvPr/>
        </p:nvSpPr>
        <p:spPr>
          <a:xfrm>
            <a:off x="754726" y="4894656"/>
            <a:ext cx="4922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차량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번호</a:t>
            </a:r>
            <a:endParaRPr lang="en-US" altLang="ko-KR" sz="800" b="1" dirty="0" smtClean="0"/>
          </a:p>
        </p:txBody>
      </p:sp>
      <p:sp>
        <p:nvSpPr>
          <p:cNvPr id="751" name="타원 750"/>
          <p:cNvSpPr/>
          <p:nvPr/>
        </p:nvSpPr>
        <p:spPr>
          <a:xfrm>
            <a:off x="187465" y="5108346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52" name="TextBox 751"/>
          <p:cNvSpPr txBox="1"/>
          <p:nvPr/>
        </p:nvSpPr>
        <p:spPr>
          <a:xfrm>
            <a:off x="132766" y="5130514"/>
            <a:ext cx="4922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탑승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인원</a:t>
            </a:r>
            <a:endParaRPr lang="ko-KR" altLang="en-US" sz="800" b="1" dirty="0"/>
          </a:p>
        </p:txBody>
      </p:sp>
      <p:sp>
        <p:nvSpPr>
          <p:cNvPr id="754" name="타원 753"/>
          <p:cNvSpPr/>
          <p:nvPr/>
        </p:nvSpPr>
        <p:spPr>
          <a:xfrm>
            <a:off x="1002693" y="6012189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55" name="TextBox 754"/>
          <p:cNvSpPr txBox="1"/>
          <p:nvPr/>
        </p:nvSpPr>
        <p:spPr>
          <a:xfrm>
            <a:off x="947994" y="6110121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제조사</a:t>
            </a:r>
            <a:endParaRPr lang="ko-KR" altLang="en-US" sz="800" b="1" dirty="0"/>
          </a:p>
        </p:txBody>
      </p:sp>
      <p:sp>
        <p:nvSpPr>
          <p:cNvPr id="757" name="타원 756"/>
          <p:cNvSpPr/>
          <p:nvPr/>
        </p:nvSpPr>
        <p:spPr>
          <a:xfrm>
            <a:off x="780314" y="5386941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58" name="TextBox 757"/>
          <p:cNvSpPr txBox="1"/>
          <p:nvPr/>
        </p:nvSpPr>
        <p:spPr>
          <a:xfrm>
            <a:off x="725615" y="5484873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차종</a:t>
            </a:r>
            <a:endParaRPr lang="ko-KR" altLang="en-US" sz="800" b="1" dirty="0"/>
          </a:p>
        </p:txBody>
      </p:sp>
      <p:sp>
        <p:nvSpPr>
          <p:cNvPr id="763" name="타원 762"/>
          <p:cNvSpPr/>
          <p:nvPr/>
        </p:nvSpPr>
        <p:spPr>
          <a:xfrm>
            <a:off x="1718001" y="5988133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64" name="TextBox 763"/>
          <p:cNvSpPr txBox="1"/>
          <p:nvPr/>
        </p:nvSpPr>
        <p:spPr>
          <a:xfrm>
            <a:off x="1663302" y="6086065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사진</a:t>
            </a:r>
            <a:endParaRPr lang="ko-KR" altLang="en-US" sz="800" b="1" dirty="0"/>
          </a:p>
        </p:txBody>
      </p:sp>
      <p:sp>
        <p:nvSpPr>
          <p:cNvPr id="766" name="타원 765"/>
          <p:cNvSpPr/>
          <p:nvPr/>
        </p:nvSpPr>
        <p:spPr>
          <a:xfrm>
            <a:off x="2385616" y="5936732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67" name="TextBox 766"/>
          <p:cNvSpPr txBox="1"/>
          <p:nvPr/>
        </p:nvSpPr>
        <p:spPr>
          <a:xfrm>
            <a:off x="2330917" y="6034664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색</a:t>
            </a:r>
            <a:endParaRPr lang="ko-KR" altLang="en-US" sz="800" b="1" dirty="0"/>
          </a:p>
        </p:txBody>
      </p:sp>
      <p:sp>
        <p:nvSpPr>
          <p:cNvPr id="769" name="타원 768"/>
          <p:cNvSpPr/>
          <p:nvPr/>
        </p:nvSpPr>
        <p:spPr>
          <a:xfrm>
            <a:off x="533169" y="5944499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70" name="TextBox 769"/>
          <p:cNvSpPr txBox="1"/>
          <p:nvPr/>
        </p:nvSpPr>
        <p:spPr>
          <a:xfrm>
            <a:off x="478470" y="6042431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연료</a:t>
            </a:r>
            <a:endParaRPr lang="ko-KR" altLang="en-US" sz="800" b="1" dirty="0"/>
          </a:p>
        </p:txBody>
      </p:sp>
      <p:sp>
        <p:nvSpPr>
          <p:cNvPr id="772" name="타원 771"/>
          <p:cNvSpPr/>
          <p:nvPr/>
        </p:nvSpPr>
        <p:spPr>
          <a:xfrm>
            <a:off x="2058751" y="6440255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73" name="TextBox 772"/>
          <p:cNvSpPr txBox="1"/>
          <p:nvPr/>
        </p:nvSpPr>
        <p:spPr>
          <a:xfrm>
            <a:off x="2004052" y="6538187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배기량</a:t>
            </a:r>
            <a:endParaRPr lang="ko-KR" altLang="en-US" sz="800" b="1" dirty="0"/>
          </a:p>
        </p:txBody>
      </p:sp>
      <p:sp>
        <p:nvSpPr>
          <p:cNvPr id="775" name="타원 774"/>
          <p:cNvSpPr/>
          <p:nvPr/>
        </p:nvSpPr>
        <p:spPr>
          <a:xfrm>
            <a:off x="1244219" y="6361715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76" name="TextBox 775"/>
          <p:cNvSpPr txBox="1"/>
          <p:nvPr/>
        </p:nvSpPr>
        <p:spPr>
          <a:xfrm>
            <a:off x="1189520" y="6383883"/>
            <a:ext cx="4922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시간당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요금</a:t>
            </a:r>
            <a:endParaRPr lang="en-US" altLang="ko-KR" sz="800" b="1" dirty="0" smtClean="0"/>
          </a:p>
        </p:txBody>
      </p:sp>
      <p:sp>
        <p:nvSpPr>
          <p:cNvPr id="778" name="타원 777"/>
          <p:cNvSpPr/>
          <p:nvPr/>
        </p:nvSpPr>
        <p:spPr>
          <a:xfrm>
            <a:off x="5302787" y="5807078"/>
            <a:ext cx="439928" cy="439928"/>
          </a:xfrm>
          <a:prstGeom prst="ellipse">
            <a:avLst/>
          </a:prstGeom>
          <a:solidFill>
            <a:srgbClr val="FFFEC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79" name="TextBox 778"/>
          <p:cNvSpPr txBox="1"/>
          <p:nvPr/>
        </p:nvSpPr>
        <p:spPr>
          <a:xfrm>
            <a:off x="5239940" y="5796210"/>
            <a:ext cx="56562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포인트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고유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번호</a:t>
            </a:r>
            <a:endParaRPr lang="en-US" altLang="ko-KR" sz="800" b="1" dirty="0" smtClean="0"/>
          </a:p>
        </p:txBody>
      </p:sp>
      <p:sp>
        <p:nvSpPr>
          <p:cNvPr id="781" name="타원 780"/>
          <p:cNvSpPr/>
          <p:nvPr/>
        </p:nvSpPr>
        <p:spPr>
          <a:xfrm>
            <a:off x="5809933" y="6118174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82" name="TextBox 781"/>
          <p:cNvSpPr txBox="1"/>
          <p:nvPr/>
        </p:nvSpPr>
        <p:spPr>
          <a:xfrm>
            <a:off x="5755234" y="6216107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포인트</a:t>
            </a:r>
            <a:endParaRPr lang="ko-KR" altLang="en-US" sz="800" b="1" dirty="0"/>
          </a:p>
        </p:txBody>
      </p:sp>
      <p:sp>
        <p:nvSpPr>
          <p:cNvPr id="787" name="타원 786"/>
          <p:cNvSpPr/>
          <p:nvPr/>
        </p:nvSpPr>
        <p:spPr>
          <a:xfrm>
            <a:off x="6323096" y="5874980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88" name="TextBox 787"/>
          <p:cNvSpPr txBox="1"/>
          <p:nvPr/>
        </p:nvSpPr>
        <p:spPr>
          <a:xfrm>
            <a:off x="6268397" y="5897148"/>
            <a:ext cx="4922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만료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기간</a:t>
            </a:r>
            <a:endParaRPr lang="en-US" altLang="ko-KR" sz="800" b="1" dirty="0" smtClean="0"/>
          </a:p>
        </p:txBody>
      </p:sp>
      <p:sp>
        <p:nvSpPr>
          <p:cNvPr id="790" name="타원 789"/>
          <p:cNvSpPr/>
          <p:nvPr/>
        </p:nvSpPr>
        <p:spPr>
          <a:xfrm>
            <a:off x="7165281" y="5926729"/>
            <a:ext cx="382895" cy="382895"/>
          </a:xfrm>
          <a:prstGeom prst="ellipse">
            <a:avLst/>
          </a:prstGeom>
          <a:solidFill>
            <a:srgbClr val="FFFEC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91" name="TextBox 790"/>
          <p:cNvSpPr txBox="1"/>
          <p:nvPr/>
        </p:nvSpPr>
        <p:spPr>
          <a:xfrm>
            <a:off x="7110582" y="5948897"/>
            <a:ext cx="4922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교유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번호</a:t>
            </a:r>
            <a:endParaRPr lang="en-US" altLang="ko-KR" sz="800" b="1" dirty="0" smtClean="0"/>
          </a:p>
        </p:txBody>
      </p:sp>
      <p:sp>
        <p:nvSpPr>
          <p:cNvPr id="793" name="타원 792"/>
          <p:cNvSpPr/>
          <p:nvPr/>
        </p:nvSpPr>
        <p:spPr>
          <a:xfrm>
            <a:off x="538653" y="531990"/>
            <a:ext cx="382895" cy="382895"/>
          </a:xfrm>
          <a:prstGeom prst="ellipse">
            <a:avLst/>
          </a:prstGeom>
          <a:solidFill>
            <a:srgbClr val="FFFEC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94" name="TextBox 793"/>
          <p:cNvSpPr txBox="1"/>
          <p:nvPr/>
        </p:nvSpPr>
        <p:spPr>
          <a:xfrm>
            <a:off x="510399" y="545668"/>
            <a:ext cx="492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권한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번호</a:t>
            </a:r>
            <a:endParaRPr lang="en-US" altLang="ko-KR" sz="800" b="1" dirty="0" smtClean="0"/>
          </a:p>
        </p:txBody>
      </p:sp>
      <p:sp>
        <p:nvSpPr>
          <p:cNvPr id="796" name="타원 795"/>
          <p:cNvSpPr/>
          <p:nvPr/>
        </p:nvSpPr>
        <p:spPr>
          <a:xfrm>
            <a:off x="512566" y="1058219"/>
            <a:ext cx="382895" cy="385496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97" name="TextBox 796"/>
          <p:cNvSpPr txBox="1"/>
          <p:nvPr/>
        </p:nvSpPr>
        <p:spPr>
          <a:xfrm>
            <a:off x="457867" y="1156817"/>
            <a:ext cx="492294" cy="216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권한</a:t>
            </a:r>
            <a:endParaRPr lang="ko-KR" altLang="en-US" sz="800" b="1" dirty="0"/>
          </a:p>
        </p:txBody>
      </p:sp>
      <p:sp>
        <p:nvSpPr>
          <p:cNvPr id="799" name="타원 798"/>
          <p:cNvSpPr/>
          <p:nvPr/>
        </p:nvSpPr>
        <p:spPr>
          <a:xfrm>
            <a:off x="6590068" y="851568"/>
            <a:ext cx="382895" cy="382895"/>
          </a:xfrm>
          <a:prstGeom prst="ellipse">
            <a:avLst/>
          </a:prstGeom>
          <a:solidFill>
            <a:srgbClr val="FFFEC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00" name="TextBox 799"/>
          <p:cNvSpPr txBox="1"/>
          <p:nvPr/>
        </p:nvSpPr>
        <p:spPr>
          <a:xfrm>
            <a:off x="6535369" y="873736"/>
            <a:ext cx="492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고유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번호</a:t>
            </a:r>
            <a:endParaRPr lang="en-US" altLang="ko-KR" sz="800" b="1" dirty="0" smtClean="0"/>
          </a:p>
        </p:txBody>
      </p:sp>
      <p:sp>
        <p:nvSpPr>
          <p:cNvPr id="803" name="타원 802"/>
          <p:cNvSpPr/>
          <p:nvPr/>
        </p:nvSpPr>
        <p:spPr>
          <a:xfrm>
            <a:off x="10582548" y="422614"/>
            <a:ext cx="382895" cy="382895"/>
          </a:xfrm>
          <a:prstGeom prst="ellipse">
            <a:avLst/>
          </a:prstGeom>
          <a:solidFill>
            <a:srgbClr val="FFFEC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04" name="TextBox 803"/>
          <p:cNvSpPr txBox="1"/>
          <p:nvPr/>
        </p:nvSpPr>
        <p:spPr>
          <a:xfrm>
            <a:off x="10527849" y="444782"/>
            <a:ext cx="4922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분류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코드</a:t>
            </a:r>
            <a:endParaRPr lang="en-US" altLang="ko-KR" sz="800" b="1" dirty="0" smtClean="0"/>
          </a:p>
        </p:txBody>
      </p:sp>
      <p:sp>
        <p:nvSpPr>
          <p:cNvPr id="806" name="타원 805"/>
          <p:cNvSpPr/>
          <p:nvPr/>
        </p:nvSpPr>
        <p:spPr>
          <a:xfrm>
            <a:off x="11091609" y="2177927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07" name="TextBox 806"/>
          <p:cNvSpPr txBox="1"/>
          <p:nvPr/>
        </p:nvSpPr>
        <p:spPr>
          <a:xfrm>
            <a:off x="11036910" y="2261650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사진</a:t>
            </a:r>
            <a:endParaRPr lang="en-US" altLang="ko-KR" sz="800" b="1" dirty="0" smtClean="0"/>
          </a:p>
        </p:txBody>
      </p:sp>
      <p:sp>
        <p:nvSpPr>
          <p:cNvPr id="809" name="타원 808"/>
          <p:cNvSpPr/>
          <p:nvPr/>
        </p:nvSpPr>
        <p:spPr>
          <a:xfrm>
            <a:off x="10589938" y="992988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10" name="TextBox 809"/>
          <p:cNvSpPr txBox="1"/>
          <p:nvPr/>
        </p:nvSpPr>
        <p:spPr>
          <a:xfrm>
            <a:off x="10535239" y="1029365"/>
            <a:ext cx="4922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게시판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이름</a:t>
            </a:r>
            <a:endParaRPr lang="ko-KR" altLang="en-US" sz="800" b="1" dirty="0"/>
          </a:p>
        </p:txBody>
      </p:sp>
      <p:sp>
        <p:nvSpPr>
          <p:cNvPr id="812" name="타원 811"/>
          <p:cNvSpPr/>
          <p:nvPr/>
        </p:nvSpPr>
        <p:spPr>
          <a:xfrm>
            <a:off x="10773996" y="2578548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13" name="TextBox 812"/>
          <p:cNvSpPr txBox="1"/>
          <p:nvPr/>
        </p:nvSpPr>
        <p:spPr>
          <a:xfrm>
            <a:off x="10719297" y="2676480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제목</a:t>
            </a:r>
            <a:endParaRPr lang="ko-KR" altLang="en-US" sz="800" b="1" dirty="0"/>
          </a:p>
        </p:txBody>
      </p:sp>
      <p:sp>
        <p:nvSpPr>
          <p:cNvPr id="815" name="타원 814"/>
          <p:cNvSpPr/>
          <p:nvPr/>
        </p:nvSpPr>
        <p:spPr>
          <a:xfrm>
            <a:off x="10629315" y="3635470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16" name="TextBox 815"/>
          <p:cNvSpPr txBox="1"/>
          <p:nvPr/>
        </p:nvSpPr>
        <p:spPr>
          <a:xfrm>
            <a:off x="10574616" y="3733402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날짜</a:t>
            </a:r>
            <a:endParaRPr lang="ko-KR" altLang="en-US" sz="800" b="1" dirty="0"/>
          </a:p>
        </p:txBody>
      </p:sp>
      <p:sp>
        <p:nvSpPr>
          <p:cNvPr id="818" name="타원 817"/>
          <p:cNvSpPr/>
          <p:nvPr/>
        </p:nvSpPr>
        <p:spPr>
          <a:xfrm>
            <a:off x="10837266" y="4134859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19" name="TextBox 818"/>
          <p:cNvSpPr txBox="1"/>
          <p:nvPr/>
        </p:nvSpPr>
        <p:spPr>
          <a:xfrm>
            <a:off x="10782567" y="4232791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답변</a:t>
            </a:r>
            <a:endParaRPr lang="ko-KR" altLang="en-US" sz="800" b="1" dirty="0"/>
          </a:p>
        </p:txBody>
      </p:sp>
      <p:sp>
        <p:nvSpPr>
          <p:cNvPr id="821" name="타원 820"/>
          <p:cNvSpPr/>
          <p:nvPr/>
        </p:nvSpPr>
        <p:spPr>
          <a:xfrm>
            <a:off x="10845463" y="3085501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22" name="TextBox 821"/>
          <p:cNvSpPr txBox="1"/>
          <p:nvPr/>
        </p:nvSpPr>
        <p:spPr>
          <a:xfrm>
            <a:off x="10790764" y="3183433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내용</a:t>
            </a:r>
            <a:endParaRPr lang="ko-KR" altLang="en-US" sz="800" b="1" dirty="0"/>
          </a:p>
        </p:txBody>
      </p:sp>
      <p:sp>
        <p:nvSpPr>
          <p:cNvPr id="824" name="타원 823"/>
          <p:cNvSpPr/>
          <p:nvPr/>
        </p:nvSpPr>
        <p:spPr>
          <a:xfrm>
            <a:off x="11162732" y="3557064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25" name="TextBox 824"/>
          <p:cNvSpPr txBox="1"/>
          <p:nvPr/>
        </p:nvSpPr>
        <p:spPr>
          <a:xfrm>
            <a:off x="11108033" y="3654996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차종</a:t>
            </a:r>
            <a:endParaRPr lang="ko-KR" altLang="en-US" sz="800" b="1" dirty="0"/>
          </a:p>
        </p:txBody>
      </p:sp>
      <p:sp>
        <p:nvSpPr>
          <p:cNvPr id="827" name="타원 826"/>
          <p:cNvSpPr/>
          <p:nvPr/>
        </p:nvSpPr>
        <p:spPr>
          <a:xfrm>
            <a:off x="11272297" y="2789336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28" name="TextBox 827"/>
          <p:cNvSpPr txBox="1"/>
          <p:nvPr/>
        </p:nvSpPr>
        <p:spPr>
          <a:xfrm>
            <a:off x="11217598" y="2811504"/>
            <a:ext cx="4922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회원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아이디</a:t>
            </a:r>
            <a:endParaRPr lang="en-US" altLang="ko-KR" sz="800" b="1" dirty="0" smtClean="0"/>
          </a:p>
        </p:txBody>
      </p:sp>
      <p:sp>
        <p:nvSpPr>
          <p:cNvPr id="830" name="타원 829"/>
          <p:cNvSpPr/>
          <p:nvPr/>
        </p:nvSpPr>
        <p:spPr>
          <a:xfrm>
            <a:off x="9843397" y="5936732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31" name="TextBox 830"/>
          <p:cNvSpPr txBox="1"/>
          <p:nvPr/>
        </p:nvSpPr>
        <p:spPr>
          <a:xfrm>
            <a:off x="9788698" y="5958900"/>
            <a:ext cx="4922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쿠폰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이름</a:t>
            </a:r>
            <a:endParaRPr lang="en-US" altLang="ko-KR" sz="800" b="1" dirty="0" smtClean="0"/>
          </a:p>
        </p:txBody>
      </p:sp>
      <p:sp>
        <p:nvSpPr>
          <p:cNvPr id="833" name="타원 832"/>
          <p:cNvSpPr/>
          <p:nvPr/>
        </p:nvSpPr>
        <p:spPr>
          <a:xfrm>
            <a:off x="10499018" y="5399744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34" name="TextBox 833"/>
          <p:cNvSpPr txBox="1"/>
          <p:nvPr/>
        </p:nvSpPr>
        <p:spPr>
          <a:xfrm>
            <a:off x="10444319" y="5497676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날짜</a:t>
            </a:r>
            <a:endParaRPr lang="ko-KR" altLang="en-US" sz="800" b="1" dirty="0"/>
          </a:p>
        </p:txBody>
      </p:sp>
      <p:sp>
        <p:nvSpPr>
          <p:cNvPr id="836" name="타원 835"/>
          <p:cNvSpPr/>
          <p:nvPr/>
        </p:nvSpPr>
        <p:spPr>
          <a:xfrm>
            <a:off x="9459118" y="6418195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37" name="TextBox 836"/>
          <p:cNvSpPr txBox="1"/>
          <p:nvPr/>
        </p:nvSpPr>
        <p:spPr>
          <a:xfrm>
            <a:off x="9404419" y="6516127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내용</a:t>
            </a:r>
            <a:endParaRPr lang="ko-KR" altLang="en-US" sz="800" b="1" dirty="0"/>
          </a:p>
        </p:txBody>
      </p:sp>
      <p:sp>
        <p:nvSpPr>
          <p:cNvPr id="839" name="타원 838"/>
          <p:cNvSpPr/>
          <p:nvPr/>
        </p:nvSpPr>
        <p:spPr>
          <a:xfrm>
            <a:off x="10487434" y="5978103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40" name="TextBox 839"/>
          <p:cNvSpPr txBox="1"/>
          <p:nvPr/>
        </p:nvSpPr>
        <p:spPr>
          <a:xfrm>
            <a:off x="10432735" y="6014480"/>
            <a:ext cx="4922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회원</a:t>
            </a:r>
            <a:endParaRPr lang="en-US" altLang="ko-KR" sz="800" b="1" dirty="0"/>
          </a:p>
          <a:p>
            <a:pPr algn="ctr"/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sp>
        <p:nvSpPr>
          <p:cNvPr id="842" name="타원 841"/>
          <p:cNvSpPr/>
          <p:nvPr/>
        </p:nvSpPr>
        <p:spPr>
          <a:xfrm>
            <a:off x="8926609" y="6078270"/>
            <a:ext cx="382895" cy="382895"/>
          </a:xfrm>
          <a:prstGeom prst="ellipse">
            <a:avLst/>
          </a:prstGeom>
          <a:solidFill>
            <a:srgbClr val="FFFEC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43" name="TextBox 842"/>
          <p:cNvSpPr txBox="1"/>
          <p:nvPr/>
        </p:nvSpPr>
        <p:spPr>
          <a:xfrm>
            <a:off x="8871910" y="6053092"/>
            <a:ext cx="49229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쿠폰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고유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번호</a:t>
            </a:r>
            <a:endParaRPr lang="ko-KR" altLang="en-US" sz="800" b="1" dirty="0"/>
          </a:p>
        </p:txBody>
      </p:sp>
      <p:sp>
        <p:nvSpPr>
          <p:cNvPr id="848" name="타원 847"/>
          <p:cNvSpPr/>
          <p:nvPr/>
        </p:nvSpPr>
        <p:spPr>
          <a:xfrm>
            <a:off x="10900161" y="1625279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49" name="TextBox 848"/>
          <p:cNvSpPr txBox="1"/>
          <p:nvPr/>
        </p:nvSpPr>
        <p:spPr>
          <a:xfrm>
            <a:off x="10845462" y="1709002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조회수</a:t>
            </a:r>
            <a:endParaRPr lang="en-US" altLang="ko-KR" sz="800" b="1" dirty="0" smtClean="0"/>
          </a:p>
        </p:txBody>
      </p:sp>
      <p:sp>
        <p:nvSpPr>
          <p:cNvPr id="851" name="타원 850"/>
          <p:cNvSpPr/>
          <p:nvPr/>
        </p:nvSpPr>
        <p:spPr>
          <a:xfrm>
            <a:off x="10684779" y="2043526"/>
            <a:ext cx="382896" cy="382895"/>
          </a:xfrm>
          <a:prstGeom prst="ellipse">
            <a:avLst/>
          </a:prstGeom>
          <a:solidFill>
            <a:srgbClr val="FFFEC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52" name="TextBox 851"/>
          <p:cNvSpPr txBox="1"/>
          <p:nvPr/>
        </p:nvSpPr>
        <p:spPr>
          <a:xfrm>
            <a:off x="10630080" y="2141459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 smtClean="0"/>
              <a:t>글번호</a:t>
            </a:r>
            <a:endParaRPr lang="ko-KR" altLang="en-US" sz="800" b="1" dirty="0"/>
          </a:p>
        </p:txBody>
      </p:sp>
      <p:sp>
        <p:nvSpPr>
          <p:cNvPr id="854" name="타원 853"/>
          <p:cNvSpPr/>
          <p:nvPr/>
        </p:nvSpPr>
        <p:spPr>
          <a:xfrm>
            <a:off x="602785" y="2514261"/>
            <a:ext cx="439928" cy="439928"/>
          </a:xfrm>
          <a:prstGeom prst="ellipse">
            <a:avLst/>
          </a:prstGeom>
          <a:solidFill>
            <a:srgbClr val="FFFEC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55" name="TextBox 854"/>
          <p:cNvSpPr txBox="1"/>
          <p:nvPr/>
        </p:nvSpPr>
        <p:spPr>
          <a:xfrm>
            <a:off x="539938" y="2564948"/>
            <a:ext cx="5656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거래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번호</a:t>
            </a:r>
            <a:endParaRPr lang="en-US" altLang="ko-KR" sz="800" b="1" dirty="0" smtClean="0"/>
          </a:p>
        </p:txBody>
      </p:sp>
      <p:sp>
        <p:nvSpPr>
          <p:cNvPr id="857" name="타원 856"/>
          <p:cNvSpPr/>
          <p:nvPr/>
        </p:nvSpPr>
        <p:spPr>
          <a:xfrm>
            <a:off x="1115862" y="2607891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58" name="TextBox 857"/>
          <p:cNvSpPr txBox="1"/>
          <p:nvPr/>
        </p:nvSpPr>
        <p:spPr>
          <a:xfrm>
            <a:off x="1061163" y="2705824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매출</a:t>
            </a:r>
            <a:endParaRPr lang="ko-KR" altLang="en-US" sz="800" b="1" dirty="0"/>
          </a:p>
        </p:txBody>
      </p:sp>
      <p:sp>
        <p:nvSpPr>
          <p:cNvPr id="860" name="타원 859"/>
          <p:cNvSpPr/>
          <p:nvPr/>
        </p:nvSpPr>
        <p:spPr>
          <a:xfrm>
            <a:off x="1578067" y="2605134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61" name="TextBox 860"/>
          <p:cNvSpPr txBox="1"/>
          <p:nvPr/>
        </p:nvSpPr>
        <p:spPr>
          <a:xfrm>
            <a:off x="1523368" y="2688857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차량</a:t>
            </a:r>
            <a:endParaRPr lang="en-US" altLang="ko-KR" sz="800" b="1" dirty="0" smtClean="0"/>
          </a:p>
        </p:txBody>
      </p:sp>
      <p:sp>
        <p:nvSpPr>
          <p:cNvPr id="863" name="타원 862"/>
          <p:cNvSpPr/>
          <p:nvPr/>
        </p:nvSpPr>
        <p:spPr>
          <a:xfrm>
            <a:off x="2102724" y="2542777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64" name="TextBox 863"/>
          <p:cNvSpPr txBox="1"/>
          <p:nvPr/>
        </p:nvSpPr>
        <p:spPr>
          <a:xfrm>
            <a:off x="2048025" y="2626500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날짜</a:t>
            </a:r>
            <a:endParaRPr lang="en-US" altLang="ko-KR" sz="800" b="1" dirty="0" smtClean="0"/>
          </a:p>
        </p:txBody>
      </p:sp>
      <p:sp>
        <p:nvSpPr>
          <p:cNvPr id="866" name="타원 865"/>
          <p:cNvSpPr/>
          <p:nvPr/>
        </p:nvSpPr>
        <p:spPr>
          <a:xfrm>
            <a:off x="293326" y="3680893"/>
            <a:ext cx="439928" cy="439928"/>
          </a:xfrm>
          <a:prstGeom prst="ellipse">
            <a:avLst/>
          </a:prstGeom>
          <a:solidFill>
            <a:srgbClr val="FFFEC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67" name="TextBox 866"/>
          <p:cNvSpPr txBox="1"/>
          <p:nvPr/>
        </p:nvSpPr>
        <p:spPr>
          <a:xfrm>
            <a:off x="230479" y="3793135"/>
            <a:ext cx="56562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이름</a:t>
            </a:r>
            <a:endParaRPr lang="en-US" altLang="ko-KR" sz="800" b="1" dirty="0" smtClean="0"/>
          </a:p>
        </p:txBody>
      </p:sp>
      <p:sp>
        <p:nvSpPr>
          <p:cNvPr id="869" name="타원 868"/>
          <p:cNvSpPr/>
          <p:nvPr/>
        </p:nvSpPr>
        <p:spPr>
          <a:xfrm>
            <a:off x="667965" y="4090910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70" name="TextBox 869"/>
          <p:cNvSpPr txBox="1"/>
          <p:nvPr/>
        </p:nvSpPr>
        <p:spPr>
          <a:xfrm>
            <a:off x="613266" y="4188843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위치</a:t>
            </a:r>
            <a:endParaRPr lang="ko-KR" altLang="en-US" sz="800" b="1" dirty="0"/>
          </a:p>
        </p:txBody>
      </p:sp>
      <p:sp>
        <p:nvSpPr>
          <p:cNvPr id="872" name="타원 871"/>
          <p:cNvSpPr/>
          <p:nvPr/>
        </p:nvSpPr>
        <p:spPr>
          <a:xfrm>
            <a:off x="1130447" y="4282360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73" name="TextBox 872"/>
          <p:cNvSpPr txBox="1"/>
          <p:nvPr/>
        </p:nvSpPr>
        <p:spPr>
          <a:xfrm>
            <a:off x="1075748" y="4304528"/>
            <a:ext cx="4922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이용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시간</a:t>
            </a:r>
            <a:endParaRPr lang="en-US" altLang="ko-KR" sz="800" b="1" dirty="0" smtClean="0"/>
          </a:p>
        </p:txBody>
      </p:sp>
      <p:sp>
        <p:nvSpPr>
          <p:cNvPr id="875" name="타원 874"/>
          <p:cNvSpPr/>
          <p:nvPr/>
        </p:nvSpPr>
        <p:spPr>
          <a:xfrm>
            <a:off x="1621157" y="4285434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76" name="TextBox 875"/>
          <p:cNvSpPr txBox="1"/>
          <p:nvPr/>
        </p:nvSpPr>
        <p:spPr>
          <a:xfrm>
            <a:off x="1566458" y="4369157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내용</a:t>
            </a:r>
            <a:endParaRPr lang="en-US" altLang="ko-KR" sz="800" b="1" dirty="0" smtClean="0"/>
          </a:p>
        </p:txBody>
      </p:sp>
      <p:sp>
        <p:nvSpPr>
          <p:cNvPr id="878" name="타원 877"/>
          <p:cNvSpPr/>
          <p:nvPr/>
        </p:nvSpPr>
        <p:spPr>
          <a:xfrm>
            <a:off x="2154989" y="4035601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79" name="TextBox 878"/>
          <p:cNvSpPr txBox="1"/>
          <p:nvPr/>
        </p:nvSpPr>
        <p:spPr>
          <a:xfrm>
            <a:off x="2100290" y="4119324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사진</a:t>
            </a:r>
            <a:endParaRPr lang="en-US" altLang="ko-KR" sz="800" b="1" dirty="0" smtClean="0"/>
          </a:p>
        </p:txBody>
      </p:sp>
      <p:sp>
        <p:nvSpPr>
          <p:cNvPr id="881" name="타원 880"/>
          <p:cNvSpPr/>
          <p:nvPr/>
        </p:nvSpPr>
        <p:spPr>
          <a:xfrm>
            <a:off x="2418937" y="3600298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82" name="TextBox 881"/>
          <p:cNvSpPr txBox="1"/>
          <p:nvPr/>
        </p:nvSpPr>
        <p:spPr>
          <a:xfrm>
            <a:off x="2364238" y="3684021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연락처</a:t>
            </a:r>
            <a:endParaRPr lang="en-US" altLang="ko-KR" sz="800" b="1" dirty="0" smtClean="0"/>
          </a:p>
        </p:txBody>
      </p:sp>
      <p:sp>
        <p:nvSpPr>
          <p:cNvPr id="1025" name="TextBox 1024"/>
          <p:cNvSpPr txBox="1"/>
          <p:nvPr/>
        </p:nvSpPr>
        <p:spPr>
          <a:xfrm>
            <a:off x="5486890" y="2322953"/>
            <a:ext cx="73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26" name="TextBox 1025"/>
          <p:cNvSpPr txBox="1"/>
          <p:nvPr/>
        </p:nvSpPr>
        <p:spPr>
          <a:xfrm>
            <a:off x="5600513" y="1232968"/>
            <a:ext cx="50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1027" name="TextBox 1026"/>
          <p:cNvSpPr txBox="1"/>
          <p:nvPr/>
        </p:nvSpPr>
        <p:spPr>
          <a:xfrm>
            <a:off x="4262791" y="687254"/>
            <a:ext cx="50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1028" name="TextBox 1027"/>
          <p:cNvSpPr txBox="1"/>
          <p:nvPr/>
        </p:nvSpPr>
        <p:spPr>
          <a:xfrm>
            <a:off x="2330917" y="687254"/>
            <a:ext cx="73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29" name="TextBox 1028"/>
          <p:cNvSpPr txBox="1"/>
          <p:nvPr/>
        </p:nvSpPr>
        <p:spPr>
          <a:xfrm>
            <a:off x="4867291" y="4020322"/>
            <a:ext cx="50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1030" name="TextBox 1029"/>
          <p:cNvSpPr txBox="1"/>
          <p:nvPr/>
        </p:nvSpPr>
        <p:spPr>
          <a:xfrm>
            <a:off x="2801832" y="5052942"/>
            <a:ext cx="50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</a:t>
            </a:r>
            <a:endParaRPr lang="ko-KR" altLang="en-US" dirty="0"/>
          </a:p>
        </p:txBody>
      </p:sp>
      <p:sp>
        <p:nvSpPr>
          <p:cNvPr id="1031" name="TextBox 1030"/>
          <p:cNvSpPr txBox="1"/>
          <p:nvPr/>
        </p:nvSpPr>
        <p:spPr>
          <a:xfrm>
            <a:off x="4635795" y="5052942"/>
            <a:ext cx="73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32" name="TextBox 1031"/>
          <p:cNvSpPr txBox="1"/>
          <p:nvPr/>
        </p:nvSpPr>
        <p:spPr>
          <a:xfrm>
            <a:off x="5901263" y="3210350"/>
            <a:ext cx="73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34" name="TextBox 1033"/>
          <p:cNvSpPr txBox="1"/>
          <p:nvPr/>
        </p:nvSpPr>
        <p:spPr>
          <a:xfrm>
            <a:off x="6073101" y="2559267"/>
            <a:ext cx="73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35" name="TextBox 1034"/>
          <p:cNvSpPr txBox="1"/>
          <p:nvPr/>
        </p:nvSpPr>
        <p:spPr>
          <a:xfrm>
            <a:off x="8014256" y="2559267"/>
            <a:ext cx="50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1036" name="TextBox 1035"/>
          <p:cNvSpPr txBox="1"/>
          <p:nvPr/>
        </p:nvSpPr>
        <p:spPr>
          <a:xfrm>
            <a:off x="9265293" y="1213465"/>
            <a:ext cx="73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37" name="TextBox 1036"/>
          <p:cNvSpPr txBox="1"/>
          <p:nvPr/>
        </p:nvSpPr>
        <p:spPr>
          <a:xfrm>
            <a:off x="9378916" y="2367575"/>
            <a:ext cx="50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1038" name="TextBox 1037"/>
          <p:cNvSpPr txBox="1"/>
          <p:nvPr/>
        </p:nvSpPr>
        <p:spPr>
          <a:xfrm>
            <a:off x="9265293" y="3306295"/>
            <a:ext cx="73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39" name="TextBox 1038"/>
          <p:cNvSpPr txBox="1"/>
          <p:nvPr/>
        </p:nvSpPr>
        <p:spPr>
          <a:xfrm>
            <a:off x="9265293" y="4678216"/>
            <a:ext cx="73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40" name="TextBox 1039"/>
          <p:cNvSpPr txBox="1"/>
          <p:nvPr/>
        </p:nvSpPr>
        <p:spPr>
          <a:xfrm>
            <a:off x="8467668" y="5052942"/>
            <a:ext cx="73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41" name="TextBox 1040"/>
          <p:cNvSpPr txBox="1"/>
          <p:nvPr/>
        </p:nvSpPr>
        <p:spPr>
          <a:xfrm>
            <a:off x="7597921" y="5052942"/>
            <a:ext cx="73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42" name="TextBox 1041"/>
          <p:cNvSpPr txBox="1"/>
          <p:nvPr/>
        </p:nvSpPr>
        <p:spPr>
          <a:xfrm>
            <a:off x="6888601" y="4345126"/>
            <a:ext cx="50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089503" y="437746"/>
          <a:ext cx="4851948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58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921298971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707663222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515578757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2095331447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패스워드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전화번호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나이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1089503" y="1370049"/>
          <a:ext cx="1617316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58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권한번호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권한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/>
          </p:nvPr>
        </p:nvGraphicFramePr>
        <p:xfrm>
          <a:off x="1089503" y="2302352"/>
          <a:ext cx="2425974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58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921298971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고유번호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권한번호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1089503" y="3234655"/>
          <a:ext cx="8895238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58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921298971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707663222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515578757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2095331447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2595004468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3466063365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1979816093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3862915402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3590839509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글번호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날짜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답변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회원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차종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사진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분류코드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/>
          </p:nvPr>
        </p:nvGraphicFramePr>
        <p:xfrm>
          <a:off x="1089503" y="4166958"/>
          <a:ext cx="1617316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58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분류코드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게시판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1089503" y="5099261"/>
          <a:ext cx="4851948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58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921298971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707663222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515578757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2095331447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쿠폰 이벤트 고유번호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쿠폰이름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날짜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회원아이디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글번호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1089503" y="6031562"/>
          <a:ext cx="2425974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58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921298971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고유번호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쿠폰 이벤트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1089503" y="191525"/>
            <a:ext cx="80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사용자</a:t>
            </a:r>
            <a:endParaRPr lang="ko-KR" altLang="en-US" sz="10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1089503" y="1123826"/>
            <a:ext cx="80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권한모음</a:t>
            </a:r>
            <a:endParaRPr lang="ko-KR" altLang="en-US" sz="1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1089503" y="2072560"/>
            <a:ext cx="1284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사용자 권한 모음</a:t>
            </a:r>
            <a:endParaRPr lang="ko-KR" altLang="en-US" sz="1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1089503" y="3004861"/>
            <a:ext cx="80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게시판</a:t>
            </a:r>
            <a:endParaRPr lang="ko-KR" altLang="en-US" sz="10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1089502" y="3920735"/>
            <a:ext cx="9727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게시판 분류</a:t>
            </a:r>
            <a:endParaRPr lang="ko-KR" altLang="en-US" sz="10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1089502" y="4853036"/>
            <a:ext cx="10700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쿠폰이벤트</a:t>
            </a:r>
            <a:endParaRPr lang="ko-KR" altLang="en-US" sz="10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1089503" y="5785341"/>
            <a:ext cx="80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쿠폰</a:t>
            </a:r>
            <a:endParaRPr lang="ko-KR" altLang="en-US" sz="1000" b="1" dirty="0"/>
          </a:p>
        </p:txBody>
      </p:sp>
      <p:sp>
        <p:nvSpPr>
          <p:cNvPr id="52" name="자유형 51"/>
          <p:cNvSpPr/>
          <p:nvPr/>
        </p:nvSpPr>
        <p:spPr>
          <a:xfrm>
            <a:off x="1787236" y="1862052"/>
            <a:ext cx="1354975" cy="456726"/>
          </a:xfrm>
          <a:custGeom>
            <a:avLst/>
            <a:gdLst>
              <a:gd name="connsiteX0" fmla="*/ 0 w 1379913"/>
              <a:gd name="connsiteY0" fmla="*/ 0 h 465513"/>
              <a:gd name="connsiteX1" fmla="*/ 0 w 1379913"/>
              <a:gd name="connsiteY1" fmla="*/ 66502 h 465513"/>
              <a:gd name="connsiteX2" fmla="*/ 1379913 w 1379913"/>
              <a:gd name="connsiteY2" fmla="*/ 66502 h 465513"/>
              <a:gd name="connsiteX3" fmla="*/ 1379913 w 1379913"/>
              <a:gd name="connsiteY3" fmla="*/ 465513 h 46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9913" h="465513">
                <a:moveTo>
                  <a:pt x="0" y="0"/>
                </a:moveTo>
                <a:lnTo>
                  <a:pt x="0" y="66502"/>
                </a:lnTo>
                <a:lnTo>
                  <a:pt x="1379913" y="66502"/>
                </a:lnTo>
                <a:lnTo>
                  <a:pt x="1379913" y="46551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자유형 52"/>
          <p:cNvSpPr/>
          <p:nvPr/>
        </p:nvSpPr>
        <p:spPr>
          <a:xfrm>
            <a:off x="964276" y="806335"/>
            <a:ext cx="1321724" cy="1512916"/>
          </a:xfrm>
          <a:custGeom>
            <a:avLst/>
            <a:gdLst>
              <a:gd name="connsiteX0" fmla="*/ 116379 w 1321724"/>
              <a:gd name="connsiteY0" fmla="*/ 0 h 1512916"/>
              <a:gd name="connsiteX1" fmla="*/ 0 w 1321724"/>
              <a:gd name="connsiteY1" fmla="*/ 0 h 1512916"/>
              <a:gd name="connsiteX2" fmla="*/ 0 w 1321724"/>
              <a:gd name="connsiteY2" fmla="*/ 1288472 h 1512916"/>
              <a:gd name="connsiteX3" fmla="*/ 1321724 w 1321724"/>
              <a:gd name="connsiteY3" fmla="*/ 1288472 h 1512916"/>
              <a:gd name="connsiteX4" fmla="*/ 1321724 w 1321724"/>
              <a:gd name="connsiteY4" fmla="*/ 1512916 h 1512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724" h="1512916">
                <a:moveTo>
                  <a:pt x="116379" y="0"/>
                </a:moveTo>
                <a:lnTo>
                  <a:pt x="0" y="0"/>
                </a:lnTo>
                <a:lnTo>
                  <a:pt x="0" y="1288472"/>
                </a:lnTo>
                <a:lnTo>
                  <a:pt x="1321724" y="1288472"/>
                </a:lnTo>
                <a:lnTo>
                  <a:pt x="1321724" y="151291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자유형 53"/>
          <p:cNvSpPr/>
          <p:nvPr/>
        </p:nvSpPr>
        <p:spPr>
          <a:xfrm>
            <a:off x="897775" y="714895"/>
            <a:ext cx="7830589" cy="2518756"/>
          </a:xfrm>
          <a:custGeom>
            <a:avLst/>
            <a:gdLst>
              <a:gd name="connsiteX0" fmla="*/ 174567 w 7830589"/>
              <a:gd name="connsiteY0" fmla="*/ 0 h 2518756"/>
              <a:gd name="connsiteX1" fmla="*/ 0 w 7830589"/>
              <a:gd name="connsiteY1" fmla="*/ 0 h 2518756"/>
              <a:gd name="connsiteX2" fmla="*/ 0 w 7830589"/>
              <a:gd name="connsiteY2" fmla="*/ 2244436 h 2518756"/>
              <a:gd name="connsiteX3" fmla="*/ 7830589 w 7830589"/>
              <a:gd name="connsiteY3" fmla="*/ 2244436 h 2518756"/>
              <a:gd name="connsiteX4" fmla="*/ 7830589 w 7830589"/>
              <a:gd name="connsiteY4" fmla="*/ 2518756 h 251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0589" h="2518756">
                <a:moveTo>
                  <a:pt x="174567" y="0"/>
                </a:moveTo>
                <a:lnTo>
                  <a:pt x="0" y="0"/>
                </a:lnTo>
                <a:lnTo>
                  <a:pt x="0" y="2244436"/>
                </a:lnTo>
                <a:lnTo>
                  <a:pt x="7830589" y="2244436"/>
                </a:lnTo>
                <a:lnTo>
                  <a:pt x="7830589" y="251875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1529542" y="3715789"/>
            <a:ext cx="8055033" cy="1030778"/>
          </a:xfrm>
          <a:custGeom>
            <a:avLst/>
            <a:gdLst>
              <a:gd name="connsiteX0" fmla="*/ 0 w 8055033"/>
              <a:gd name="connsiteY0" fmla="*/ 955964 h 1030778"/>
              <a:gd name="connsiteX1" fmla="*/ 0 w 8055033"/>
              <a:gd name="connsiteY1" fmla="*/ 1030778 h 1030778"/>
              <a:gd name="connsiteX2" fmla="*/ 8055033 w 8055033"/>
              <a:gd name="connsiteY2" fmla="*/ 1030778 h 1030778"/>
              <a:gd name="connsiteX3" fmla="*/ 8055033 w 8055033"/>
              <a:gd name="connsiteY3" fmla="*/ 41564 h 1030778"/>
              <a:gd name="connsiteX4" fmla="*/ 8055033 w 8055033"/>
              <a:gd name="connsiteY4" fmla="*/ 0 h 103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5033" h="1030778">
                <a:moveTo>
                  <a:pt x="0" y="955964"/>
                </a:moveTo>
                <a:lnTo>
                  <a:pt x="0" y="1030778"/>
                </a:lnTo>
                <a:lnTo>
                  <a:pt x="8055033" y="1030778"/>
                </a:lnTo>
                <a:lnTo>
                  <a:pt x="8055033" y="41564"/>
                </a:lnTo>
                <a:lnTo>
                  <a:pt x="8055033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 55"/>
          <p:cNvSpPr/>
          <p:nvPr/>
        </p:nvSpPr>
        <p:spPr>
          <a:xfrm>
            <a:off x="964276" y="3574473"/>
            <a:ext cx="4588626" cy="1512916"/>
          </a:xfrm>
          <a:custGeom>
            <a:avLst/>
            <a:gdLst>
              <a:gd name="connsiteX0" fmla="*/ 116379 w 4588626"/>
              <a:gd name="connsiteY0" fmla="*/ 0 h 1512916"/>
              <a:gd name="connsiteX1" fmla="*/ 0 w 4588626"/>
              <a:gd name="connsiteY1" fmla="*/ 0 h 1512916"/>
              <a:gd name="connsiteX2" fmla="*/ 0 w 4588626"/>
              <a:gd name="connsiteY2" fmla="*/ 1271847 h 1512916"/>
              <a:gd name="connsiteX3" fmla="*/ 4588626 w 4588626"/>
              <a:gd name="connsiteY3" fmla="*/ 1271847 h 1512916"/>
              <a:gd name="connsiteX4" fmla="*/ 4588626 w 4588626"/>
              <a:gd name="connsiteY4" fmla="*/ 1512916 h 1512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8626" h="1512916">
                <a:moveTo>
                  <a:pt x="116379" y="0"/>
                </a:moveTo>
                <a:lnTo>
                  <a:pt x="0" y="0"/>
                </a:lnTo>
                <a:lnTo>
                  <a:pt x="0" y="1271847"/>
                </a:lnTo>
                <a:lnTo>
                  <a:pt x="4588626" y="1271847"/>
                </a:lnTo>
                <a:lnTo>
                  <a:pt x="4588626" y="151291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자유형 56"/>
          <p:cNvSpPr/>
          <p:nvPr/>
        </p:nvSpPr>
        <p:spPr>
          <a:xfrm>
            <a:off x="1571105" y="5602778"/>
            <a:ext cx="847899" cy="440575"/>
          </a:xfrm>
          <a:custGeom>
            <a:avLst/>
            <a:gdLst>
              <a:gd name="connsiteX0" fmla="*/ 0 w 847899"/>
              <a:gd name="connsiteY0" fmla="*/ 0 h 440575"/>
              <a:gd name="connsiteX1" fmla="*/ 0 w 847899"/>
              <a:gd name="connsiteY1" fmla="*/ 157942 h 440575"/>
              <a:gd name="connsiteX2" fmla="*/ 847899 w 847899"/>
              <a:gd name="connsiteY2" fmla="*/ 157942 h 440575"/>
              <a:gd name="connsiteX3" fmla="*/ 847899 w 847899"/>
              <a:gd name="connsiteY3" fmla="*/ 440575 h 44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7899" h="440575">
                <a:moveTo>
                  <a:pt x="0" y="0"/>
                </a:moveTo>
                <a:lnTo>
                  <a:pt x="0" y="157942"/>
                </a:lnTo>
                <a:lnTo>
                  <a:pt x="847899" y="157942"/>
                </a:lnTo>
                <a:lnTo>
                  <a:pt x="847899" y="4405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자유형 57"/>
          <p:cNvSpPr/>
          <p:nvPr/>
        </p:nvSpPr>
        <p:spPr>
          <a:xfrm>
            <a:off x="789709" y="606829"/>
            <a:ext cx="2269375" cy="6076604"/>
          </a:xfrm>
          <a:custGeom>
            <a:avLst/>
            <a:gdLst>
              <a:gd name="connsiteX0" fmla="*/ 299258 w 2269375"/>
              <a:gd name="connsiteY0" fmla="*/ 0 h 6076604"/>
              <a:gd name="connsiteX1" fmla="*/ 0 w 2269375"/>
              <a:gd name="connsiteY1" fmla="*/ 0 h 6076604"/>
              <a:gd name="connsiteX2" fmla="*/ 0 w 2269375"/>
              <a:gd name="connsiteY2" fmla="*/ 6076604 h 6076604"/>
              <a:gd name="connsiteX3" fmla="*/ 2269375 w 2269375"/>
              <a:gd name="connsiteY3" fmla="*/ 6076604 h 6076604"/>
              <a:gd name="connsiteX4" fmla="*/ 2269375 w 2269375"/>
              <a:gd name="connsiteY4" fmla="*/ 5918662 h 6076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375" h="6076604">
                <a:moveTo>
                  <a:pt x="299258" y="0"/>
                </a:moveTo>
                <a:lnTo>
                  <a:pt x="0" y="0"/>
                </a:lnTo>
                <a:lnTo>
                  <a:pt x="0" y="6076604"/>
                </a:lnTo>
                <a:lnTo>
                  <a:pt x="2269375" y="6076604"/>
                </a:lnTo>
                <a:lnTo>
                  <a:pt x="2269375" y="591866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/>
          </p:nvPr>
        </p:nvGraphicFramePr>
        <p:xfrm>
          <a:off x="9984741" y="437746"/>
          <a:ext cx="1617316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58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</a:rPr>
                        <a:t>PrimeryKey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</a:rPr>
                        <a:t>ForeginKey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sp>
        <p:nvSpPr>
          <p:cNvPr id="25" name="제목 1"/>
          <p:cNvSpPr txBox="1">
            <a:spLocks/>
          </p:cNvSpPr>
          <p:nvPr/>
        </p:nvSpPr>
        <p:spPr>
          <a:xfrm>
            <a:off x="4072090" y="84017"/>
            <a:ext cx="7782012" cy="672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en-US" altLang="ko-KR" dirty="0" smtClean="0">
                <a:solidFill>
                  <a:srgbClr val="251A78"/>
                </a:solidFill>
              </a:rPr>
              <a:t>VI.</a:t>
            </a:r>
            <a:r>
              <a:rPr lang="ko-KR" altLang="en-US" dirty="0" smtClean="0">
                <a:solidFill>
                  <a:srgbClr val="251A78"/>
                </a:solidFill>
              </a:rPr>
              <a:t>관계형 스키마</a:t>
            </a:r>
            <a:endParaRPr lang="ko-KR" altLang="en-US" dirty="0">
              <a:solidFill>
                <a:srgbClr val="251A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12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089503" y="1548773"/>
          <a:ext cx="5911272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2129897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70766322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515578757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95331447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59500446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466063365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차량번호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차종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제조사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탑승인원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색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연료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배기량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시간당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요금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288108"/>
              </p:ext>
            </p:extLst>
          </p:nvPr>
        </p:nvGraphicFramePr>
        <p:xfrm>
          <a:off x="1089503" y="2659800"/>
          <a:ext cx="5911272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2129897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70766322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515578757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95331447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59500446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466063365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예약번호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랜트시작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랜트종료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요금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하이패스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카시트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차량번호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89503" y="3770827"/>
          <a:ext cx="2955636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2129897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707663222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고유번호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포인트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만료기간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예약번호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89503" y="4881854"/>
          <a:ext cx="4433454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2129897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70766322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515578757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95331447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이용시간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사건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1089502" y="5992883"/>
          <a:ext cx="2955636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2129897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707663222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거래번호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매출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차량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날짜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089503" y="437746"/>
          <a:ext cx="4851948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58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921298971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707663222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515578757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2095331447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패스워드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전화번호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나이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89503" y="191525"/>
            <a:ext cx="80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사용자</a:t>
            </a:r>
            <a:endParaRPr lang="ko-KR" altLang="en-US" sz="1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89502" y="1302552"/>
            <a:ext cx="80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차량</a:t>
            </a:r>
            <a:endParaRPr lang="ko-KR" altLang="en-US" sz="1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089503" y="2413579"/>
            <a:ext cx="80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예약</a:t>
            </a:r>
            <a:endParaRPr lang="ko-KR" altLang="en-US" sz="1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89501" y="3524606"/>
            <a:ext cx="13840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포인트 이벤트</a:t>
            </a:r>
            <a:endParaRPr lang="ko-KR" altLang="en-US" sz="1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89502" y="4635633"/>
            <a:ext cx="80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지역정보</a:t>
            </a:r>
            <a:endParaRPr lang="ko-KR" altLang="en-US" sz="1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89501" y="5746660"/>
            <a:ext cx="80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거래장부</a:t>
            </a:r>
            <a:endParaRPr lang="ko-KR" altLang="en-US" sz="1000" b="1" dirty="0"/>
          </a:p>
        </p:txBody>
      </p:sp>
      <p:sp>
        <p:nvSpPr>
          <p:cNvPr id="19" name="자유형 18"/>
          <p:cNvSpPr/>
          <p:nvPr/>
        </p:nvSpPr>
        <p:spPr>
          <a:xfrm>
            <a:off x="889462" y="798022"/>
            <a:ext cx="4962698" cy="1862051"/>
          </a:xfrm>
          <a:custGeom>
            <a:avLst/>
            <a:gdLst>
              <a:gd name="connsiteX0" fmla="*/ 182880 w 4962698"/>
              <a:gd name="connsiteY0" fmla="*/ 0 h 1862051"/>
              <a:gd name="connsiteX1" fmla="*/ 0 w 4962698"/>
              <a:gd name="connsiteY1" fmla="*/ 0 h 1862051"/>
              <a:gd name="connsiteX2" fmla="*/ 0 w 4962698"/>
              <a:gd name="connsiteY2" fmla="*/ 1546167 h 1862051"/>
              <a:gd name="connsiteX3" fmla="*/ 4962698 w 4962698"/>
              <a:gd name="connsiteY3" fmla="*/ 1546167 h 1862051"/>
              <a:gd name="connsiteX4" fmla="*/ 4962698 w 4962698"/>
              <a:gd name="connsiteY4" fmla="*/ 1862051 h 186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2698" h="1862051">
                <a:moveTo>
                  <a:pt x="182880" y="0"/>
                </a:moveTo>
                <a:lnTo>
                  <a:pt x="0" y="0"/>
                </a:lnTo>
                <a:lnTo>
                  <a:pt x="0" y="1546167"/>
                </a:lnTo>
                <a:lnTo>
                  <a:pt x="4962698" y="1546167"/>
                </a:lnTo>
                <a:lnTo>
                  <a:pt x="4962698" y="186205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463040" y="2044931"/>
            <a:ext cx="5070764" cy="631767"/>
          </a:xfrm>
          <a:custGeom>
            <a:avLst/>
            <a:gdLst>
              <a:gd name="connsiteX0" fmla="*/ 0 w 5070764"/>
              <a:gd name="connsiteY0" fmla="*/ 0 h 631767"/>
              <a:gd name="connsiteX1" fmla="*/ 0 w 5070764"/>
              <a:gd name="connsiteY1" fmla="*/ 149629 h 631767"/>
              <a:gd name="connsiteX2" fmla="*/ 5070764 w 5070764"/>
              <a:gd name="connsiteY2" fmla="*/ 149629 h 631767"/>
              <a:gd name="connsiteX3" fmla="*/ 5070764 w 5070764"/>
              <a:gd name="connsiteY3" fmla="*/ 631767 h 631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0764" h="631767">
                <a:moveTo>
                  <a:pt x="0" y="0"/>
                </a:moveTo>
                <a:lnTo>
                  <a:pt x="0" y="149629"/>
                </a:lnTo>
                <a:lnTo>
                  <a:pt x="5070764" y="149629"/>
                </a:lnTo>
                <a:lnTo>
                  <a:pt x="5070764" y="63176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1454727" y="3150524"/>
            <a:ext cx="2236124" cy="631767"/>
          </a:xfrm>
          <a:custGeom>
            <a:avLst/>
            <a:gdLst>
              <a:gd name="connsiteX0" fmla="*/ 0 w 2236124"/>
              <a:gd name="connsiteY0" fmla="*/ 0 h 631767"/>
              <a:gd name="connsiteX1" fmla="*/ 0 w 2236124"/>
              <a:gd name="connsiteY1" fmla="*/ 199505 h 631767"/>
              <a:gd name="connsiteX2" fmla="*/ 2236124 w 2236124"/>
              <a:gd name="connsiteY2" fmla="*/ 199505 h 631767"/>
              <a:gd name="connsiteX3" fmla="*/ 2236124 w 2236124"/>
              <a:gd name="connsiteY3" fmla="*/ 631767 h 631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6124" h="631767">
                <a:moveTo>
                  <a:pt x="0" y="0"/>
                </a:moveTo>
                <a:lnTo>
                  <a:pt x="0" y="199505"/>
                </a:lnTo>
                <a:lnTo>
                  <a:pt x="2236124" y="199505"/>
                </a:lnTo>
                <a:lnTo>
                  <a:pt x="2236124" y="63176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9984741" y="437746"/>
          <a:ext cx="1617316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58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</a:rPr>
                        <a:t>PrimeryKey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</a:rPr>
                        <a:t>ForeginKey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4072090" y="84017"/>
            <a:ext cx="7782012" cy="672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en-US" altLang="ko-KR" dirty="0">
                <a:solidFill>
                  <a:srgbClr val="251A78"/>
                </a:solidFill>
              </a:rPr>
              <a:t>VI.</a:t>
            </a:r>
            <a:r>
              <a:rPr lang="ko-KR" altLang="en-US" dirty="0">
                <a:solidFill>
                  <a:srgbClr val="251A78"/>
                </a:solidFill>
              </a:rPr>
              <a:t>관계형 스키마</a:t>
            </a:r>
          </a:p>
        </p:txBody>
      </p:sp>
    </p:spTree>
    <p:extLst>
      <p:ext uri="{BB962C8B-B14F-4D97-AF65-F5344CB8AC3E}">
        <p14:creationId xmlns:p14="http://schemas.microsoft.com/office/powerpoint/2010/main" val="324299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240880" y="-99490"/>
            <a:ext cx="12961800" cy="727301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51A78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8" y="116540"/>
            <a:ext cx="10972798" cy="489992"/>
          </a:xfrm>
        </p:spPr>
        <p:txBody>
          <a:bodyPr>
            <a:normAutofit fontScale="90000"/>
          </a:bodyPr>
          <a:lstStyle/>
          <a:p>
            <a:pPr>
              <a:defRPr lang="ko-KR" altLang="en-US"/>
            </a:pPr>
            <a:r>
              <a:rPr lang="ko-KR" altLang="en-US" dirty="0" err="1">
                <a:solidFill>
                  <a:schemeClr val="bg1"/>
                </a:solidFill>
              </a:rPr>
              <a:t>물리적설계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497" y="742000"/>
            <a:ext cx="9807001" cy="61231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9060" y="3878646"/>
            <a:ext cx="10515600" cy="4351338"/>
          </a:xfrm>
        </p:spPr>
        <p:txBody>
          <a:bodyPr>
            <a:normAutofit/>
          </a:bodyPr>
          <a:lstStyle/>
          <a:p>
            <a:pPr>
              <a:defRPr lang="ko-KR" altLang="en-US"/>
            </a:pPr>
            <a:r>
              <a:rPr lang="ko-KR" altLang="en-US" sz="20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언어 </a:t>
            </a:r>
            <a:r>
              <a:rPr lang="en-US" altLang="ko-KR" sz="20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JAVA, JSP, HTML5, CSS3, </a:t>
            </a:r>
            <a:r>
              <a:rPr lang="en-US" altLang="ko-KR" sz="2000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Javascript</a:t>
            </a:r>
            <a:r>
              <a:rPr lang="en-US" altLang="ko-KR" sz="20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SQL, </a:t>
            </a:r>
            <a:r>
              <a:rPr lang="en-US" altLang="ko-KR" sz="2000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Jquery</a:t>
            </a:r>
            <a:r>
              <a:rPr lang="en-US" altLang="ko-KR" sz="20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(ajax)</a:t>
            </a:r>
          </a:p>
          <a:p>
            <a:pPr>
              <a:defRPr lang="ko-KR" altLang="en-US"/>
            </a:pPr>
            <a:endParaRPr lang="en-US" altLang="ko-KR" sz="20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>
              <a:defRPr lang="ko-KR" altLang="en-US"/>
            </a:pPr>
            <a:r>
              <a:rPr lang="ko-KR" altLang="en-US" sz="20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서버 </a:t>
            </a:r>
            <a:r>
              <a:rPr lang="en-US" altLang="ko-KR" sz="20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Apache Tomcat </a:t>
            </a:r>
          </a:p>
          <a:p>
            <a:pPr>
              <a:defRPr lang="ko-KR" altLang="en-US"/>
            </a:pPr>
            <a:r>
              <a:rPr lang="ko-KR" altLang="en-US" sz="20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프레임워크 </a:t>
            </a:r>
            <a:r>
              <a:rPr lang="en-US" altLang="ko-KR" sz="20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Spring3, </a:t>
            </a:r>
            <a:r>
              <a:rPr lang="en-US" altLang="ko-KR" sz="2000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MyBatis</a:t>
            </a:r>
            <a:r>
              <a:rPr lang="en-US" altLang="ko-KR" sz="20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Spring Boot</a:t>
            </a:r>
          </a:p>
          <a:p>
            <a:pPr>
              <a:defRPr lang="ko-KR" altLang="en-US"/>
            </a:pPr>
            <a:r>
              <a:rPr lang="ko-KR" altLang="en-US" sz="20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데이터베이스 </a:t>
            </a:r>
            <a:r>
              <a:rPr lang="en-US" altLang="ko-KR" sz="20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Oracle11g</a:t>
            </a:r>
            <a:endParaRPr lang="en-US" altLang="ko-KR" sz="20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>
              <a:defRPr lang="ko-KR" altLang="en-US"/>
            </a:pPr>
            <a:r>
              <a:rPr lang="ko-KR" altLang="en-US" sz="20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개발 툴 </a:t>
            </a:r>
            <a:r>
              <a:rPr lang="en-US" altLang="ko-KR" sz="2000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Eclips</a:t>
            </a:r>
            <a:r>
              <a:rPr lang="en-US" altLang="ko-KR" sz="2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sql</a:t>
            </a:r>
            <a:r>
              <a:rPr lang="en-US" altLang="ko-KR" sz="2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developer, Visual Studio Code, </a:t>
            </a:r>
            <a:r>
              <a:rPr lang="en-US" altLang="ko-KR" sz="2000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ERDcloud</a:t>
            </a:r>
            <a:endParaRPr lang="ko-KR" altLang="en-US" sz="20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042" name="_x265854968" descr="cif00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586" y="2583514"/>
            <a:ext cx="2366169" cy="96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_x265855328" descr="cif000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0" y="1327002"/>
            <a:ext cx="627605" cy="89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_x265832000" descr="cif0000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810" y="2583514"/>
            <a:ext cx="2126609" cy="89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_x265832504" descr="cif0000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869" y="1412720"/>
            <a:ext cx="789825" cy="91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_x265832720" descr="cif0000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150" y="1204809"/>
            <a:ext cx="900441" cy="11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_x265833224" descr="cif0000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699" y="2583514"/>
            <a:ext cx="823984" cy="96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_x265834016" descr="cif0000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980" y="1412720"/>
            <a:ext cx="1176901" cy="90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_x265835024" descr="cif0000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154" y="1458972"/>
            <a:ext cx="896617" cy="9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_x265835096" descr="cif000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90" y="2583514"/>
            <a:ext cx="759457" cy="89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_x265834952" descr="cif0001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290" y="1268700"/>
            <a:ext cx="960770" cy="107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_x265835384" descr="cif000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807" y="1412720"/>
            <a:ext cx="699163" cy="8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_x265834304" descr="cif0001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437" y="2583514"/>
            <a:ext cx="2069629" cy="88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265834664" descr="cif000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845" y="1435514"/>
            <a:ext cx="721055" cy="91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265835816" descr="cif000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105" y="2583514"/>
            <a:ext cx="908837" cy="91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_x265836824" descr="cif000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55" y="1330072"/>
            <a:ext cx="757548" cy="95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제목 1"/>
          <p:cNvSpPr txBox="1">
            <a:spLocks/>
          </p:cNvSpPr>
          <p:nvPr/>
        </p:nvSpPr>
        <p:spPr>
          <a:xfrm>
            <a:off x="151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III.</a:t>
            </a:r>
            <a:r>
              <a:rPr lang="ko-KR" altLang="en-US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적용기술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115977"/>
              </p:ext>
            </p:extLst>
          </p:nvPr>
        </p:nvGraphicFramePr>
        <p:xfrm>
          <a:off x="1259701" y="3809371"/>
          <a:ext cx="9937761" cy="256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357">
                  <a:extLst>
                    <a:ext uri="{9D8B030D-6E8A-4147-A177-3AD203B41FA5}">
                      <a16:colId xmlns:a16="http://schemas.microsoft.com/office/drawing/2014/main" val="3583610479"/>
                    </a:ext>
                  </a:extLst>
                </a:gridCol>
                <a:gridCol w="2077282">
                  <a:extLst>
                    <a:ext uri="{9D8B030D-6E8A-4147-A177-3AD203B41FA5}">
                      <a16:colId xmlns:a16="http://schemas.microsoft.com/office/drawing/2014/main" val="3294749875"/>
                    </a:ext>
                  </a:extLst>
                </a:gridCol>
                <a:gridCol w="1842832">
                  <a:extLst>
                    <a:ext uri="{9D8B030D-6E8A-4147-A177-3AD203B41FA5}">
                      <a16:colId xmlns:a16="http://schemas.microsoft.com/office/drawing/2014/main" val="1563363249"/>
                    </a:ext>
                  </a:extLst>
                </a:gridCol>
                <a:gridCol w="2263879">
                  <a:extLst>
                    <a:ext uri="{9D8B030D-6E8A-4147-A177-3AD203B41FA5}">
                      <a16:colId xmlns:a16="http://schemas.microsoft.com/office/drawing/2014/main" val="2283797658"/>
                    </a:ext>
                  </a:extLst>
                </a:gridCol>
                <a:gridCol w="875129">
                  <a:extLst>
                    <a:ext uri="{9D8B030D-6E8A-4147-A177-3AD203B41FA5}">
                      <a16:colId xmlns:a16="http://schemas.microsoft.com/office/drawing/2014/main" val="4020100681"/>
                    </a:ext>
                  </a:extLst>
                </a:gridCol>
                <a:gridCol w="2077282">
                  <a:extLst>
                    <a:ext uri="{9D8B030D-6E8A-4147-A177-3AD203B41FA5}">
                      <a16:colId xmlns:a16="http://schemas.microsoft.com/office/drawing/2014/main" val="334733347"/>
                    </a:ext>
                  </a:extLst>
                </a:gridCol>
              </a:tblGrid>
              <a:tr h="41500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rgbClr val="F6F5FD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보유기술</a:t>
                      </a:r>
                      <a:endParaRPr lang="ko-KR" altLang="en-US" b="0" dirty="0">
                        <a:solidFill>
                          <a:srgbClr val="F6F5FD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55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rgbClr val="F6F5FD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개발환경</a:t>
                      </a:r>
                      <a:endParaRPr lang="ko-KR" altLang="en-US" b="0" dirty="0">
                        <a:solidFill>
                          <a:srgbClr val="F6F5FD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55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rgbClr val="F6F5FD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사용 도구</a:t>
                      </a:r>
                      <a:endParaRPr lang="ko-KR" altLang="en-US" b="0" dirty="0">
                        <a:solidFill>
                          <a:srgbClr val="F6F5FD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55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236281"/>
                  </a:ext>
                </a:extLst>
              </a:tr>
              <a:tr h="716316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언어</a:t>
                      </a:r>
                      <a:endParaRPr lang="ko-KR" altLang="en-US" b="0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DFF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Java, JSP, HTML5, CSS3, </a:t>
                      </a:r>
                      <a:r>
                        <a:rPr lang="en-US" altLang="ko-KR" b="0" dirty="0" err="1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Javascript</a:t>
                      </a:r>
                      <a:r>
                        <a:rPr lang="en-US" altLang="ko-KR" b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</a:t>
                      </a:r>
                      <a:r>
                        <a:rPr lang="en-US" altLang="ko-KR" b="0" baseline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SQL, </a:t>
                      </a:r>
                      <a:r>
                        <a:rPr lang="en-US" altLang="ko-KR" b="0" baseline="0" dirty="0" err="1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Jquery</a:t>
                      </a:r>
                      <a:r>
                        <a:rPr lang="en-US" altLang="ko-KR" b="0" baseline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(ajax)</a:t>
                      </a:r>
                      <a:endParaRPr lang="ko-KR" altLang="en-US" b="0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서버</a:t>
                      </a:r>
                      <a:endParaRPr lang="ko-KR" altLang="en-US" b="0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D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Apache</a:t>
                      </a:r>
                      <a:r>
                        <a:rPr lang="en-US" altLang="ko-KR" b="0" baseline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Tomcat</a:t>
                      </a:r>
                      <a:endParaRPr lang="ko-KR" altLang="en-US" b="0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개발툴</a:t>
                      </a:r>
                      <a:endParaRPr lang="ko-KR" altLang="en-US" b="0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D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Sql</a:t>
                      </a:r>
                      <a:r>
                        <a:rPr lang="en-US" altLang="ko-KR" b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developer</a:t>
                      </a:r>
                      <a:endParaRPr lang="ko-KR" altLang="en-US" b="0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557384"/>
                  </a:ext>
                </a:extLst>
              </a:tr>
              <a:tr h="102330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프레임워크</a:t>
                      </a:r>
                      <a:endParaRPr lang="ko-KR" altLang="en-US" b="0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D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Spring3, </a:t>
                      </a:r>
                      <a:r>
                        <a:rPr lang="en-US" altLang="ko-KR" b="0" dirty="0" err="1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MyBatis</a:t>
                      </a:r>
                      <a:r>
                        <a:rPr lang="en-US" altLang="ko-KR" b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</a:t>
                      </a:r>
                      <a:r>
                        <a:rPr lang="en-US" altLang="ko-KR" b="0" baseline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Spring Boot</a:t>
                      </a:r>
                      <a:endParaRPr lang="ko-KR" altLang="en-US" b="0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Visual</a:t>
                      </a:r>
                      <a:r>
                        <a:rPr lang="en-US" altLang="ko-KR" b="0" baseline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Studio Code</a:t>
                      </a:r>
                      <a:endParaRPr lang="ko-KR" altLang="en-US" b="0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347246"/>
                  </a:ext>
                </a:extLst>
              </a:tr>
              <a:tr h="41500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데이터베이스</a:t>
                      </a:r>
                      <a:endParaRPr lang="ko-KR" altLang="en-US" b="0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D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Oracle11g</a:t>
                      </a:r>
                      <a:endParaRPr lang="ko-KR" altLang="en-US" b="0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ERDcloud</a:t>
                      </a:r>
                      <a:endParaRPr lang="ko-KR" altLang="en-US" b="0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84810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C4C991-578F-4BCD-B350-5DE404DED7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F8296FD-2772-7AFE-A2E4-B06F99D32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32990" y="476590"/>
            <a:ext cx="9144000" cy="2387600"/>
          </a:xfrm>
        </p:spPr>
        <p:txBody>
          <a:bodyPr/>
          <a:lstStyle/>
          <a:p>
            <a:r>
              <a:rPr kumimoji="1" lang="en-US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VII. </a:t>
            </a:r>
            <a:br>
              <a:rPr kumimoji="1" lang="en-US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kumimoji="1" lang="ko-Kore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시스템설계</a:t>
            </a:r>
            <a:endParaRPr kumimoji="1" lang="ko-Kore-KR" altLang="en-US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80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2">
                    <a:lumMod val="2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시스템 설계</a:t>
            </a:r>
            <a:endParaRPr kumimoji="1" lang="ja-JP" altLang="en-US" sz="3600" spc="-300" dirty="0">
              <a:solidFill>
                <a:schemeClr val="bg2">
                  <a:lumMod val="2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471264" y="390881"/>
            <a:ext cx="576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 smtClean="0">
                <a:solidFill>
                  <a:schemeClr val="bg2">
                    <a:lumMod val="2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vII</a:t>
            </a:r>
            <a:r>
              <a:rPr lang="en-US" altLang="ko-KR" sz="2500" dirty="0" smtClean="0">
                <a:solidFill>
                  <a:schemeClr val="bg2">
                    <a:lumMod val="2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endParaRPr lang="ko-KR" altLang="en-US" sz="2500" dirty="0">
              <a:solidFill>
                <a:schemeClr val="bg2">
                  <a:lumMod val="2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A67D1F45-40A3-429E-88AC-E08924F96DCF}"/>
              </a:ext>
            </a:extLst>
          </p:cNvPr>
          <p:cNvGrpSpPr/>
          <p:nvPr/>
        </p:nvGrpSpPr>
        <p:grpSpPr>
          <a:xfrm>
            <a:off x="1688785" y="2047946"/>
            <a:ext cx="9652000" cy="1044000"/>
            <a:chOff x="1866900" y="1511299"/>
            <a:chExt cx="9652000" cy="1155699"/>
          </a:xfrm>
          <a:solidFill>
            <a:schemeClr val="accent3"/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C110ABE-6240-4514-82E5-998A8B9E38F9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solidFill>
              <a:srgbClr val="00A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96E5733-FDDF-42E9-BB7D-554FFDD4455B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solidFill>
              <a:srgbClr val="00A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52ACAF2-8E51-44C7-B97A-C68808D309D4}"/>
              </a:ext>
            </a:extLst>
          </p:cNvPr>
          <p:cNvSpPr txBox="1"/>
          <p:nvPr/>
        </p:nvSpPr>
        <p:spPr>
          <a:xfrm>
            <a:off x="2053801" y="2256089"/>
            <a:ext cx="417101" cy="707886"/>
          </a:xfrm>
          <a:prstGeom prst="rect">
            <a:avLst/>
          </a:prstGeom>
          <a:solidFill>
            <a:srgbClr val="00A9EA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DE4A81-A6F0-42F4-B41D-EA1313B24A0B}"/>
              </a:ext>
            </a:extLst>
          </p:cNvPr>
          <p:cNvSpPr txBox="1"/>
          <p:nvPr/>
        </p:nvSpPr>
        <p:spPr>
          <a:xfrm>
            <a:off x="3355579" y="2243014"/>
            <a:ext cx="2443233" cy="646331"/>
          </a:xfrm>
          <a:prstGeom prst="rect">
            <a:avLst/>
          </a:prstGeom>
          <a:solidFill>
            <a:srgbClr val="00A9EA"/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spc="-150" dirty="0" smtClean="0">
                <a:solidFill>
                  <a:schemeClr val="bg1"/>
                </a:solidFill>
                <a:latin typeface="+mj-ea"/>
                <a:ea typeface="여기어때 잘난체 OTF" panose="020B0600000101010101"/>
              </a:rPr>
              <a:t>MVC2 </a:t>
            </a:r>
            <a:r>
              <a:rPr lang="ko-KR" altLang="en-US" sz="3600" b="1" spc="-150" dirty="0" smtClean="0">
                <a:solidFill>
                  <a:schemeClr val="bg1"/>
                </a:solidFill>
                <a:latin typeface="+mj-ea"/>
                <a:ea typeface="여기어때 잘난체 OTF" panose="020B0600000101010101"/>
              </a:rPr>
              <a:t>모델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여기어때 잘난체 OTF" panose="020B0600000101010101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244004-7E57-4B6F-937B-DD35B4C62270}"/>
              </a:ext>
            </a:extLst>
          </p:cNvPr>
          <p:cNvSpPr/>
          <p:nvPr/>
        </p:nvSpPr>
        <p:spPr>
          <a:xfrm>
            <a:off x="1688785" y="3367447"/>
            <a:ext cx="11684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321700-68F8-44F1-81E1-427FD68DE77D}"/>
              </a:ext>
            </a:extLst>
          </p:cNvPr>
          <p:cNvSpPr/>
          <p:nvPr/>
        </p:nvSpPr>
        <p:spPr>
          <a:xfrm>
            <a:off x="3098485" y="3367447"/>
            <a:ext cx="82423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2971BF-243E-4413-8375-502B31C92A0E}"/>
              </a:ext>
            </a:extLst>
          </p:cNvPr>
          <p:cNvSpPr txBox="1"/>
          <p:nvPr/>
        </p:nvSpPr>
        <p:spPr>
          <a:xfrm>
            <a:off x="2012336" y="3554327"/>
            <a:ext cx="521298" cy="707886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1B12B-AF4D-44EA-8A36-36FB903A3A4F}"/>
              </a:ext>
            </a:extLst>
          </p:cNvPr>
          <p:cNvSpPr txBox="1"/>
          <p:nvPr/>
        </p:nvSpPr>
        <p:spPr>
          <a:xfrm>
            <a:off x="3355579" y="3541252"/>
            <a:ext cx="3866764" cy="646331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 smtClean="0">
                <a:solidFill>
                  <a:schemeClr val="bg1"/>
                </a:solidFill>
                <a:latin typeface="+mj-ea"/>
                <a:ea typeface="여기어때 잘난체 OTF" panose="020B0600000101010101"/>
              </a:rPr>
              <a:t>시퀀스 다이어그램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여기어때 잘난체 OTF" panose="020B0600000101010101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5A55E2-3D68-41B5-A268-81011F50660E}"/>
              </a:ext>
            </a:extLst>
          </p:cNvPr>
          <p:cNvSpPr/>
          <p:nvPr/>
        </p:nvSpPr>
        <p:spPr>
          <a:xfrm>
            <a:off x="1688785" y="4686948"/>
            <a:ext cx="11684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785AF8-E605-4660-BE2C-C71243F96BC9}"/>
              </a:ext>
            </a:extLst>
          </p:cNvPr>
          <p:cNvSpPr/>
          <p:nvPr/>
        </p:nvSpPr>
        <p:spPr>
          <a:xfrm>
            <a:off x="3098485" y="4686948"/>
            <a:ext cx="82423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5EB2C9-9EFF-4D87-B2F3-F3CCDA154CD0}"/>
              </a:ext>
            </a:extLst>
          </p:cNvPr>
          <p:cNvSpPr txBox="1"/>
          <p:nvPr/>
        </p:nvSpPr>
        <p:spPr>
          <a:xfrm>
            <a:off x="2011535" y="4873828"/>
            <a:ext cx="522900" cy="707886"/>
          </a:xfrm>
          <a:prstGeom prst="rect">
            <a:avLst/>
          </a:prstGeom>
          <a:solidFill>
            <a:srgbClr val="00A9EA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D2B57-ECEB-4A36-9161-E6DF5CA8CD54}"/>
              </a:ext>
            </a:extLst>
          </p:cNvPr>
          <p:cNvSpPr txBox="1"/>
          <p:nvPr/>
        </p:nvSpPr>
        <p:spPr>
          <a:xfrm>
            <a:off x="3355579" y="4860753"/>
            <a:ext cx="4751622" cy="646331"/>
          </a:xfrm>
          <a:prstGeom prst="rect">
            <a:avLst/>
          </a:prstGeom>
          <a:solidFill>
            <a:srgbClr val="00A9EA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spc="-150" dirty="0" err="1" smtClean="0">
                <a:solidFill>
                  <a:schemeClr val="bg1"/>
                </a:solidFill>
                <a:latin typeface="+mj-ea"/>
                <a:ea typeface="여기어때 잘난체 OTF" panose="020B0600000101010101"/>
              </a:rPr>
              <a:t>유즈케이스</a:t>
            </a:r>
            <a:r>
              <a:rPr lang="ko-KR" altLang="en-US" sz="3600" b="1" spc="-150" dirty="0" smtClean="0">
                <a:solidFill>
                  <a:schemeClr val="bg1"/>
                </a:solidFill>
                <a:latin typeface="+mj-ea"/>
                <a:ea typeface="여기어때 잘난체 OTF" panose="020B0600000101010101"/>
              </a:rPr>
              <a:t> 다이어그램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여기어때 잘난체 OTF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72525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296FD-2772-7AFE-A2E4-B06F99D327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MVC2 </a:t>
            </a:r>
            <a:r>
              <a:rPr kumimoji="1"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모델</a:t>
            </a:r>
            <a:endParaRPr kumimoji="1" lang="ko-Kore-KR" altLang="en-US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55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846FF48-67CB-F79E-404D-7B7D699FE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9583" b="50000"/>
          <a:stretch/>
        </p:blipFill>
        <p:spPr>
          <a:xfrm>
            <a:off x="654600" y="1380230"/>
            <a:ext cx="10882800" cy="505336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-1925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ore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로그인</a:t>
            </a:r>
            <a:r>
              <a:rPr kumimoji="1" lang="ko-KR" altLang="en-US" sz="2800" u="sng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kumimoji="1" lang="en-US" altLang="ko-KR" sz="2800" u="sng" dirty="0" err="1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User,Admin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3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846FF48-67CB-F79E-404D-7B7D699FE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5" r="50000" b="50000"/>
          <a:stretch/>
        </p:blipFill>
        <p:spPr>
          <a:xfrm>
            <a:off x="652675" y="1268700"/>
            <a:ext cx="10882800" cy="5310391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-1925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ore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회원정보</a:t>
            </a:r>
            <a:r>
              <a:rPr kumimoji="1" lang="ko-KR" altLang="en-US" sz="2800" u="sng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3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846FF48-67CB-F79E-404D-7B7D699FE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50000" b="9792"/>
          <a:stretch/>
        </p:blipFill>
        <p:spPr>
          <a:xfrm>
            <a:off x="652675" y="1159344"/>
            <a:ext cx="10882800" cy="5469741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-1925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ore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회원정보</a:t>
            </a:r>
            <a:r>
              <a:rPr kumimoji="1" lang="ko-KR" altLang="en-US" sz="2800" u="sng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6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75956E-2F04-8254-6445-31FF7BE2EF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endParaRPr lang="ko-Kore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576B1B-8053-A584-31E3-9559C6065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11" r="52691" b="50000"/>
          <a:stretch/>
        </p:blipFill>
        <p:spPr>
          <a:xfrm>
            <a:off x="654600" y="1196690"/>
            <a:ext cx="10882800" cy="5288570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-1925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게시판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0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75956E-2F04-8254-6445-31FF7BE2EF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endParaRPr lang="ko-Kore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576B1B-8053-A584-31E3-9559C6065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50" t="8333" r="782" b="50001"/>
          <a:stretch/>
        </p:blipFill>
        <p:spPr>
          <a:xfrm>
            <a:off x="654600" y="1268700"/>
            <a:ext cx="10882800" cy="5400750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-1925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게시판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0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3576B1B-8053-A584-31E3-9559C6065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778" r="53125" b="11389"/>
          <a:stretch/>
        </p:blipFill>
        <p:spPr>
          <a:xfrm>
            <a:off x="654600" y="1554740"/>
            <a:ext cx="10882800" cy="374852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-1925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ore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차량정보</a:t>
            </a:r>
            <a:r>
              <a:rPr kumimoji="1" lang="ko-KR" altLang="en-US" sz="2800" u="sng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8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3576B1B-8053-A584-31E3-9559C6065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20" t="58055" b="8194"/>
          <a:stretch/>
        </p:blipFill>
        <p:spPr>
          <a:xfrm>
            <a:off x="637840" y="1268700"/>
            <a:ext cx="10882800" cy="4970903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-1925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ore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차량정보</a:t>
            </a:r>
            <a:r>
              <a:rPr kumimoji="1" lang="ko-KR" altLang="en-US" sz="2800" u="sng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4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43590" y="5505739"/>
            <a:ext cx="10515600" cy="671223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로그인 네이버</a:t>
            </a:r>
            <a:r>
              <a: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카카오</a:t>
            </a:r>
            <a:endParaRPr lang="ko-KR" altLang="en-US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470" y="1700967"/>
            <a:ext cx="2664370" cy="2652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60" y="1690688"/>
            <a:ext cx="2692403" cy="2661217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51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III.</a:t>
            </a:r>
            <a:r>
              <a:rPr lang="ko-KR" altLang="en-US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적용 </a:t>
            </a:r>
            <a:r>
              <a:rPr lang="en-US" altLang="ko-KR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API</a:t>
            </a:r>
            <a:endParaRPr lang="ko-KR" altLang="en-US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298101"/>
              </p:ext>
            </p:extLst>
          </p:nvPr>
        </p:nvGraphicFramePr>
        <p:xfrm>
          <a:off x="1415350" y="4928192"/>
          <a:ext cx="8497180" cy="1234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>
                  <a:extLst>
                    <a:ext uri="{9D8B030D-6E8A-4147-A177-3AD203B41FA5}">
                      <a16:colId xmlns:a16="http://schemas.microsoft.com/office/drawing/2014/main" val="4270291663"/>
                    </a:ext>
                  </a:extLst>
                </a:gridCol>
                <a:gridCol w="6696930">
                  <a:extLst>
                    <a:ext uri="{9D8B030D-6E8A-4147-A177-3AD203B41FA5}">
                      <a16:colId xmlns:a16="http://schemas.microsoft.com/office/drawing/2014/main" val="818634501"/>
                    </a:ext>
                  </a:extLst>
                </a:gridCol>
              </a:tblGrid>
              <a:tr h="6171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사용 </a:t>
                      </a:r>
                      <a:r>
                        <a:rPr lang="en-US" altLang="ko-KR" dirty="0" smtClean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API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55D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134351"/>
                  </a:ext>
                </a:extLst>
              </a:tr>
              <a:tr h="61718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소셜 로그인</a:t>
                      </a:r>
                      <a:endParaRPr lang="ko-KR" altLang="en-US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네이버</a:t>
                      </a:r>
                      <a:r>
                        <a:rPr lang="en-US" altLang="ko-KR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카카오</a:t>
                      </a:r>
                      <a:endParaRPr lang="ko-KR" altLang="en-US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27185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44530"/>
            <a:ext cx="2016280" cy="930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82DD73-5A33-F185-5A84-AE83DE6E7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46" r="19345" b="50000"/>
          <a:stretch/>
        </p:blipFill>
        <p:spPr>
          <a:xfrm>
            <a:off x="624880" y="1196690"/>
            <a:ext cx="10882800" cy="5529164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-1925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ore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예약정보</a:t>
            </a:r>
            <a:r>
              <a:rPr kumimoji="1" lang="ko-KR" altLang="en-US" sz="2800" u="sng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82DD73-5A33-F185-5A84-AE83DE6E7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44" t="50000" r="19730"/>
          <a:stretch/>
        </p:blipFill>
        <p:spPr>
          <a:xfrm>
            <a:off x="652675" y="1181571"/>
            <a:ext cx="10772065" cy="5534376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-1925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ore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예약정보</a:t>
            </a:r>
            <a:r>
              <a:rPr kumimoji="1" lang="ko-KR" altLang="en-US" sz="2800" u="sng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5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F203987-2339-C6AF-2C6D-5D442D533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30" r="5040" b="62474"/>
          <a:stretch/>
        </p:blipFill>
        <p:spPr>
          <a:xfrm>
            <a:off x="652675" y="1196690"/>
            <a:ext cx="10882800" cy="5469721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-1925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관광지역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3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F203987-2339-C6AF-2C6D-5D442D533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17" t="37113" r="4696" b="26598"/>
          <a:stretch/>
        </p:blipFill>
        <p:spPr>
          <a:xfrm>
            <a:off x="652675" y="1196689"/>
            <a:ext cx="10882800" cy="5483917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-1925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관광지역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6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75956E-2F04-8254-6445-31FF7BE2EF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endParaRPr lang="ko-Kore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203987-2339-C6AF-2C6D-5D442D533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6" t="1237" r="50660" b="62887"/>
          <a:stretch/>
        </p:blipFill>
        <p:spPr>
          <a:xfrm>
            <a:off x="652675" y="1268700"/>
            <a:ext cx="10882800" cy="5405634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-1925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포인트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0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F203987-2339-C6AF-2C6D-5D442D533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5" t="37113" r="50745" b="26461"/>
          <a:stretch/>
        </p:blipFill>
        <p:spPr>
          <a:xfrm>
            <a:off x="652675" y="1268700"/>
            <a:ext cx="10882800" cy="5427692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-1925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쿠폰 부분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7260" y="2286730"/>
            <a:ext cx="10515600" cy="1325563"/>
          </a:xfrm>
        </p:spPr>
        <p:txBody>
          <a:bodyPr>
            <a:normAutofit/>
          </a:bodyPr>
          <a:lstStyle/>
          <a:p>
            <a:pPr algn="ctr">
              <a:defRPr lang="ko-KR" altLang="en-US"/>
            </a:pPr>
            <a:r>
              <a:rPr lang="ko-KR" altLang="en-US" sz="6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시퀀스 다이어그램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052EFF6-D66C-5766-2967-8B389690B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44" t="2500" r="12327" b="48125"/>
          <a:stretch/>
        </p:blipFill>
        <p:spPr>
          <a:xfrm>
            <a:off x="3162506" y="699080"/>
            <a:ext cx="5866987" cy="58918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026FF5-2BD2-FBEC-E432-D7A54785BCB5}"/>
              </a:ext>
            </a:extLst>
          </p:cNvPr>
          <p:cNvSpPr txBox="1"/>
          <p:nvPr/>
        </p:nvSpPr>
        <p:spPr>
          <a:xfrm>
            <a:off x="544286" y="437470"/>
            <a:ext cx="4554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로그인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kumimoji="1" lang="en-US" altLang="ko-KR" sz="2800" u="sng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User,Admin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44530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849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052EFF6-D66C-5766-2967-8B389690B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66" r="45530" b="48542"/>
          <a:stretch/>
        </p:blipFill>
        <p:spPr>
          <a:xfrm>
            <a:off x="2418172" y="699433"/>
            <a:ext cx="7355655" cy="5898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318680-C0DF-C585-A942-153262E5BD76}"/>
              </a:ext>
            </a:extLst>
          </p:cNvPr>
          <p:cNvSpPr txBox="1"/>
          <p:nvPr/>
        </p:nvSpPr>
        <p:spPr>
          <a:xfrm>
            <a:off x="544286" y="437470"/>
            <a:ext cx="3605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회원정보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833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052EFF6-D66C-5766-2967-8B389690B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7" t="51458" r="45008"/>
          <a:stretch/>
        </p:blipFill>
        <p:spPr>
          <a:xfrm>
            <a:off x="2318423" y="960690"/>
            <a:ext cx="7555153" cy="57340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3960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회원정보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98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978311"/>
              </p:ext>
            </p:extLst>
          </p:nvPr>
        </p:nvGraphicFramePr>
        <p:xfrm>
          <a:off x="609599" y="1417638"/>
          <a:ext cx="10972798" cy="5319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056">
                  <a:extLst>
                    <a:ext uri="{9D8B030D-6E8A-4147-A177-3AD203B41FA5}">
                      <a16:colId xmlns:a16="http://schemas.microsoft.com/office/drawing/2014/main" val="3000764755"/>
                    </a:ext>
                  </a:extLst>
                </a:gridCol>
                <a:gridCol w="9125742">
                  <a:extLst>
                    <a:ext uri="{9D8B030D-6E8A-4147-A177-3AD203B41FA5}">
                      <a16:colId xmlns:a16="http://schemas.microsoft.com/office/drawing/2014/main" val="2402928329"/>
                    </a:ext>
                  </a:extLst>
                </a:gridCol>
              </a:tblGrid>
              <a:tr h="573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>
                    <a:solidFill>
                      <a:srgbClr val="0255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255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35579"/>
                  </a:ext>
                </a:extLst>
              </a:tr>
              <a:tr h="2733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고객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고객은 아이디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패스워드를 통해</a:t>
                      </a:r>
                      <a:r>
                        <a:rPr lang="ko-KR" altLang="en-US" sz="1400" baseline="0" dirty="0" smtClean="0"/>
                        <a:t> 또는 소셜 데이터로</a:t>
                      </a:r>
                      <a:r>
                        <a:rPr lang="ko-KR" altLang="en-US" sz="1400" dirty="0" smtClean="0"/>
                        <a:t> 회원가입을 할 수 있다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고객은 설정된 아이디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패스워드를 통해</a:t>
                      </a:r>
                      <a:r>
                        <a:rPr lang="ko-KR" altLang="en-US" sz="1400" baseline="0" dirty="0" smtClean="0"/>
                        <a:t> 또는 소셜 데이터를 통해</a:t>
                      </a:r>
                      <a:r>
                        <a:rPr lang="ko-KR" altLang="en-US" sz="1400" dirty="0" smtClean="0"/>
                        <a:t> 로그인 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고객은 자신의 정보와 쿠폰의 보유량을 확인 할 수 있다</a:t>
                      </a:r>
                      <a:r>
                        <a:rPr lang="en-US" altLang="ko-KR" sz="1400" dirty="0" smtClean="0"/>
                        <a:t>. </a:t>
                      </a:r>
                      <a:r>
                        <a:rPr lang="ko-KR" altLang="en-US" sz="1400" dirty="0" smtClean="0"/>
                        <a:t>자신의 정보를 수정할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고객은 자신의 정보를 삭제할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고객은 예약사전정보를 확인하고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ko-KR" altLang="en-US" sz="1400" dirty="0" smtClean="0"/>
                        <a:t> 차량과 시간을 통해서 예약을 할 수 있다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이때 옵션의 여부를 결정할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고객은 예약 내용을 조회 할 수 있으며 예약을 변경하거나 취소할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고객은 공지사항을 확인 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고객은 </a:t>
                      </a:r>
                      <a:r>
                        <a:rPr lang="en-US" altLang="ko-KR" sz="1400" dirty="0" err="1" smtClean="0"/>
                        <a:t>QnA</a:t>
                      </a:r>
                      <a:r>
                        <a:rPr lang="ko-KR" altLang="en-US" sz="1400" dirty="0" smtClean="0"/>
                        <a:t>게시판에 글을 작성할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고객은 후기게시판에 후기를 작 성 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고객은 지역관광정보를 통해서 지역의 명소를 찾아 볼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고객은 포인트 이벤트페이지를 통해서 포인트를 확인 할 수 있다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 </a:t>
                      </a:r>
                      <a:endParaRPr lang="en-US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고객은 쿠폰 이벤트페이지를 통해서</a:t>
                      </a:r>
                      <a:r>
                        <a:rPr lang="ko-KR" altLang="en-US" sz="1400" baseline="0" dirty="0" smtClean="0"/>
                        <a:t> 쿠폰 취득 내역을</a:t>
                      </a:r>
                      <a:r>
                        <a:rPr lang="ko-KR" altLang="en-US" sz="1400" dirty="0" smtClean="0"/>
                        <a:t> 확인 할 수 있다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 </a:t>
                      </a:r>
                      <a:endParaRPr lang="en-US" altLang="ko-KR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586607"/>
                  </a:ext>
                </a:extLst>
              </a:tr>
              <a:tr h="573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관리자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관리자는 지정된 아이디와 패스워드로 로그인 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관리자는 회원가입을 한 고객의 정보를 조회할 수 있다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관리자는 예약을 조회 할 수 있으며 이를 수정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삭제할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관리자는 차량정보를 검색할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관리자는 통계를 관리하여 일일 매출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차량 별 순위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할부기간 통계 등을 작성할 수 있다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관리자는 공지사항을 작성하고 수정할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관리자는 </a:t>
                      </a:r>
                      <a:r>
                        <a:rPr lang="en-US" altLang="ko-KR" sz="1400" dirty="0" err="1" smtClean="0"/>
                        <a:t>QnA</a:t>
                      </a:r>
                      <a:r>
                        <a:rPr lang="ko-KR" altLang="en-US" sz="1400" dirty="0" smtClean="0"/>
                        <a:t>에 대한 답변과 블라인드처리를 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관리자는 후기를 조회할 수 있고 블라인드처리 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관리자는 지역관광정보를 조회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ko-KR" altLang="en-US" sz="1400" dirty="0" smtClean="0"/>
                        <a:t>등록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수정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삭제할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437302"/>
                  </a:ext>
                </a:extLst>
              </a:tr>
            </a:tbl>
          </a:graphicData>
        </a:graphic>
      </p:graphicFrame>
      <p:sp>
        <p:nvSpPr>
          <p:cNvPr id="5" name="제목 1"/>
          <p:cNvSpPr txBox="1">
            <a:spLocks/>
          </p:cNvSpPr>
          <p:nvPr/>
        </p:nvSpPr>
        <p:spPr>
          <a:xfrm>
            <a:off x="151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IV.</a:t>
            </a:r>
            <a:r>
              <a:rPr lang="ko-KR" altLang="en-US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요구사항분석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4052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Q&amp;A</a:t>
            </a:r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게시판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EDD28C-2722-3E3D-E39A-B42436A6F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3" t="3232" r="65783" b="59985"/>
          <a:stretch/>
        </p:blipFill>
        <p:spPr>
          <a:xfrm>
            <a:off x="2365591" y="960690"/>
            <a:ext cx="7460818" cy="58174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312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4509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Q&amp;A </a:t>
            </a:r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게시판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EDD28C-2722-3E3D-E39A-B42436A6F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8" t="40606" r="65719" b="32804"/>
          <a:stretch/>
        </p:blipFill>
        <p:spPr>
          <a:xfrm>
            <a:off x="0" y="1371026"/>
            <a:ext cx="6514460" cy="36720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2EEA6B-2F9C-CEBC-7D50-8AA37976E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8" t="67794" r="67726" b="6379"/>
          <a:stretch/>
        </p:blipFill>
        <p:spPr>
          <a:xfrm>
            <a:off x="6096000" y="2370738"/>
            <a:ext cx="6071115" cy="35665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313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EDD28C-2722-3E3D-E39A-B42436A6F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41" t="3038" r="34775" b="59494"/>
          <a:stretch/>
        </p:blipFill>
        <p:spPr>
          <a:xfrm>
            <a:off x="2321622" y="960690"/>
            <a:ext cx="7548755" cy="5734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4065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후기 게시판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211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4421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후기 게시판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B282C7-98D6-1A7F-A039-08A12784F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67" t="39831" r="34248" b="27138"/>
          <a:stretch/>
        </p:blipFill>
        <p:spPr>
          <a:xfrm>
            <a:off x="0" y="960690"/>
            <a:ext cx="6306997" cy="42710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EDD28C-2722-3E3D-E39A-B42436A6F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01" t="73744" r="36460" b="7848"/>
          <a:stretch/>
        </p:blipFill>
        <p:spPr>
          <a:xfrm>
            <a:off x="5885003" y="2730441"/>
            <a:ext cx="6306997" cy="27443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697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EDD28C-2722-3E3D-E39A-B42436A6F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53" t="3131" r="3964" b="59726"/>
          <a:stretch/>
        </p:blipFill>
        <p:spPr>
          <a:xfrm>
            <a:off x="2392799" y="836640"/>
            <a:ext cx="7744503" cy="59555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4783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공지사항 게시판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555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04935FB-92EB-3A44-FA92-A58C57E05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72" t="37088" r="1406" b="20636"/>
          <a:stretch/>
        </p:blipFill>
        <p:spPr>
          <a:xfrm>
            <a:off x="6360744" y="1451202"/>
            <a:ext cx="5782146" cy="46833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5139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공지사항 게시판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0DB593-D870-1C7F-55D2-8B4037B60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72" t="5238" r="1406" b="62640"/>
          <a:stretch/>
        </p:blipFill>
        <p:spPr>
          <a:xfrm>
            <a:off x="49110" y="1578524"/>
            <a:ext cx="6493791" cy="39965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805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864067F-315F-F5A8-FF15-FEB89D09F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2" t="3234" r="54419" b="24646"/>
          <a:stretch/>
        </p:blipFill>
        <p:spPr>
          <a:xfrm>
            <a:off x="2609800" y="1052670"/>
            <a:ext cx="6531430" cy="56944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3605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차량목록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743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3960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차량목록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8A5CF8-87A5-6E54-ACF3-B041DF63D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59" t="44242" r="12121" b="2627"/>
          <a:stretch/>
        </p:blipFill>
        <p:spPr>
          <a:xfrm>
            <a:off x="6096000" y="1733103"/>
            <a:ext cx="5818910" cy="48893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64067F-315F-F5A8-FF15-FEB89D09F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59" t="3031" r="9596" b="56162"/>
          <a:stretch/>
        </p:blipFill>
        <p:spPr>
          <a:xfrm>
            <a:off x="89231" y="1233052"/>
            <a:ext cx="6258005" cy="37961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384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BC2CAD2-48C0-5867-B1BF-FEC2FACA7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04" t="4646" r="50000" b="48485"/>
          <a:stretch/>
        </p:blipFill>
        <p:spPr>
          <a:xfrm>
            <a:off x="0" y="437470"/>
            <a:ext cx="6250549" cy="52924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3605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예약정보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4BD0CD-D6C6-16DF-CED1-945727CC8C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48" t="13276" r="15401" b="52378"/>
          <a:stretch/>
        </p:blipFill>
        <p:spPr>
          <a:xfrm>
            <a:off x="5899439" y="1814945"/>
            <a:ext cx="6292561" cy="43641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327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BC2CAD2-48C0-5867-B1BF-FEC2FACA7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83" t="54951" r="50000" b="2020"/>
          <a:stretch/>
        </p:blipFill>
        <p:spPr>
          <a:xfrm>
            <a:off x="0" y="437470"/>
            <a:ext cx="6398652" cy="502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3960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예약정보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E1028C-58FB-09D3-EB4D-090C23E35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83" t="64205" r="15574" b="1416"/>
          <a:stretch/>
        </p:blipFill>
        <p:spPr>
          <a:xfrm>
            <a:off x="6098039" y="1842654"/>
            <a:ext cx="6093961" cy="42592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4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0" y="2910201"/>
            <a:ext cx="11953660" cy="1901718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151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IV.</a:t>
            </a:r>
            <a:r>
              <a:rPr lang="ko-KR" altLang="en-US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 err="1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요건정의서</a:t>
            </a:r>
            <a:endParaRPr lang="ko-KR" altLang="en-US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69F664-8D7A-D56F-30E7-03ECA4018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2" r="51641" b="52525"/>
          <a:stretch/>
        </p:blipFill>
        <p:spPr>
          <a:xfrm>
            <a:off x="1791510" y="960690"/>
            <a:ext cx="8608979" cy="58973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4424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관광지역 정보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894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8E0C5F-63C9-5C47-F2D0-5CF684906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2" t="24848" r="45708" b="11313"/>
          <a:stretch/>
        </p:blipFill>
        <p:spPr>
          <a:xfrm>
            <a:off x="1847410" y="960690"/>
            <a:ext cx="8611308" cy="55653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4780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관광지역 정보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168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69F664-8D7A-D56F-30E7-03ECA4018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52" t="1414" r="10732" b="72946"/>
          <a:stretch/>
        </p:blipFill>
        <p:spPr>
          <a:xfrm>
            <a:off x="0" y="1019361"/>
            <a:ext cx="6362496" cy="27846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4780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관광지역 정보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B8556B-7612-33CC-C904-606DA0F77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30" t="27326" r="12718" b="34546"/>
          <a:stretch/>
        </p:blipFill>
        <p:spPr>
          <a:xfrm>
            <a:off x="5985164" y="2442291"/>
            <a:ext cx="6206836" cy="44215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943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3F48AA-C110-39B9-1E13-7E76328DA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38" t="52121" r="51640"/>
          <a:stretch/>
        </p:blipFill>
        <p:spPr>
          <a:xfrm>
            <a:off x="2063440" y="1052670"/>
            <a:ext cx="8507392" cy="5589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3246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포인트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968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3F48AA-C110-39B9-1E13-7E76328DA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99" t="52727" r="10480"/>
          <a:stretch/>
        </p:blipFill>
        <p:spPr>
          <a:xfrm>
            <a:off x="2018815" y="1196690"/>
            <a:ext cx="8420315" cy="52952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쿠폰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027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296FD-2772-7AFE-A2E4-B06F99D327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ore-KR" altLang="en-US" dirty="0">
                <a:solidFill>
                  <a:srgbClr val="F6F5FD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유즈케이스</a:t>
            </a:r>
          </a:p>
        </p:txBody>
      </p:sp>
    </p:spTree>
    <p:extLst>
      <p:ext uri="{BB962C8B-B14F-4D97-AF65-F5344CB8AC3E}">
        <p14:creationId xmlns:p14="http://schemas.microsoft.com/office/powerpoint/2010/main" val="137522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BE981E0-F2B2-37E5-D232-774FC2DE2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38" t="2292" r="24827" b="50000"/>
          <a:stretch/>
        </p:blipFill>
        <p:spPr>
          <a:xfrm>
            <a:off x="1631380" y="1310050"/>
            <a:ext cx="8548648" cy="5407846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ore-KR" altLang="en-US" sz="2800" u="sng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회원정보</a:t>
            </a:r>
            <a:r>
              <a:rPr kumimoji="1" lang="ko-KR" altLang="en-US" sz="2800" u="sng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R" altLang="en-US" sz="2800" u="sng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BE981E0-F2B2-37E5-D232-774FC2DE2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87" t="51458" r="24697"/>
          <a:stretch/>
        </p:blipFill>
        <p:spPr>
          <a:xfrm>
            <a:off x="1297717" y="1196690"/>
            <a:ext cx="9102112" cy="554477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ore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회원정보</a:t>
            </a:r>
            <a:r>
              <a:rPr kumimoji="1" lang="ko-KR" altLang="en-US" sz="2800" u="sng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0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653104-B0A8-0078-1C4E-35C7F1121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9" t="3850" r="64065" b="65352"/>
          <a:stretch/>
        </p:blipFill>
        <p:spPr>
          <a:xfrm>
            <a:off x="1899459" y="1196690"/>
            <a:ext cx="8391600" cy="5381236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Q&amp;A</a:t>
            </a:r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게시판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1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883868-B5A1-6034-EF8C-51E02803F6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3" t="36897" r="64771" b="33103"/>
          <a:stretch/>
        </p:blipFill>
        <p:spPr>
          <a:xfrm>
            <a:off x="1806681" y="1268700"/>
            <a:ext cx="8391600" cy="547276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Q&amp;A</a:t>
            </a:r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게시판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9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TM10001106[[fn=배지]]</Template>
  <TotalTime>1212</TotalTime>
  <Words>1072</Words>
  <Application>Microsoft Office PowerPoint</Application>
  <PresentationFormat>와이드스크린</PresentationFormat>
  <Paragraphs>397</Paragraphs>
  <Slides>111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18" baseType="lpstr">
      <vt:lpstr>맑은 고딕</vt:lpstr>
      <vt:lpstr>여기어때 잘난체 OTF</vt:lpstr>
      <vt:lpstr>휴먼둥근헤드라인</vt:lpstr>
      <vt:lpstr>Arial</vt:lpstr>
      <vt:lpstr>Calibri</vt:lpstr>
      <vt:lpstr>Calibri Light</vt:lpstr>
      <vt:lpstr>Office Theme</vt:lpstr>
      <vt:lpstr>코로나도 끝나가니,  차타고 어디 여행이나  가볼카?</vt:lpstr>
      <vt:lpstr>   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VI. 개념적 설계 (E-R 다이어그램)</vt:lpstr>
      <vt:lpstr>PowerPoint 프레젠테이션</vt:lpstr>
      <vt:lpstr>PowerPoint 프레젠테이션</vt:lpstr>
      <vt:lpstr>물리적설계</vt:lpstr>
      <vt:lpstr>VII.  시스템설계</vt:lpstr>
      <vt:lpstr>PowerPoint 프레젠테이션</vt:lpstr>
      <vt:lpstr>MVC2 모델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시퀀스 다이어그램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유즈케이스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코로나도 끝나가니 차타고 어디 여행이나 가볼카?</dc:title>
  <dc:creator>skype</dc:creator>
  <cp:lastModifiedBy>skype</cp:lastModifiedBy>
  <cp:revision>78</cp:revision>
  <dcterms:created xsi:type="dcterms:W3CDTF">2022-07-27T00:34:10Z</dcterms:created>
  <dcterms:modified xsi:type="dcterms:W3CDTF">2022-07-29T05:30:36Z</dcterms:modified>
  <cp:version>0906.0100.01</cp:version>
</cp:coreProperties>
</file>